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9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3" r:id="rId28"/>
    <p:sldId id="282" r:id="rId29"/>
    <p:sldId id="284" r:id="rId30"/>
    <p:sldId id="285" r:id="rId31"/>
    <p:sldId id="286" r:id="rId32"/>
    <p:sldId id="287" r:id="rId33"/>
    <p:sldId id="297" r:id="rId34"/>
    <p:sldId id="288" r:id="rId35"/>
    <p:sldId id="289" r:id="rId36"/>
    <p:sldId id="294" r:id="rId37"/>
    <p:sldId id="290" r:id="rId38"/>
    <p:sldId id="291" r:id="rId39"/>
    <p:sldId id="296" r:id="rId40"/>
    <p:sldId id="299" r:id="rId41"/>
    <p:sldId id="300" r:id="rId42"/>
    <p:sldId id="295" r:id="rId4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5" name="Subtitle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1" name="Date Placeholder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1D8BD707-D9CF-40AE-B4C6-C98DA3205C09}" type="datetimeFigureOut">
              <a:rPr lang="en-US" smtClean="0"/>
              <a:pPr/>
              <a:t>10/4/2019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10/4/2019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10/4/2019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10/4/2019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1D8BD707-D9CF-40AE-B4C6-C98DA3205C09}" type="datetimeFigureOut">
              <a:rPr lang="en-US" smtClean="0"/>
              <a:pPr/>
              <a:t>10/4/2019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10/4/2019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10/4/2019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10/4/2019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1D8BD707-D9CF-40AE-B4C6-C98DA3205C09}" type="datetimeFigureOut">
              <a:rPr lang="en-US" smtClean="0"/>
              <a:pPr/>
              <a:t>10/4/2019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10/4/2019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10/4/2019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Picture Placeholder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Title Placeholder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1" name="Text Placeholder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7" name="Date Placeholder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1D8BD707-D9CF-40AE-B4C6-C98DA3205C09}" type="datetimeFigureOut">
              <a:rPr lang="en-US" smtClean="0"/>
              <a:pPr/>
              <a:t>10/4/2019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97" r:id="rId1"/>
    <p:sldLayoutId id="2147483998" r:id="rId2"/>
    <p:sldLayoutId id="2147483999" r:id="rId3"/>
    <p:sldLayoutId id="2147484000" r:id="rId4"/>
    <p:sldLayoutId id="2147484001" r:id="rId5"/>
    <p:sldLayoutId id="2147484002" r:id="rId6"/>
    <p:sldLayoutId id="2147484003" r:id="rId7"/>
    <p:sldLayoutId id="2147484004" r:id="rId8"/>
    <p:sldLayoutId id="2147484005" r:id="rId9"/>
    <p:sldLayoutId id="2147484006" r:id="rId10"/>
    <p:sldLayoutId id="2147484007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oIP4MqRQiSc&amp;feature=youtu.be" TargetMode="Externa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ta-IN" b="1" dirty="0" smtClean="0"/>
              <a:t>கற்றல் நோக்கங்கள்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lvl="0">
              <a:lnSpc>
                <a:spcPct val="170000"/>
              </a:lnSpc>
              <a:buFont typeface="Wingdings" pitchFamily="2" charset="2"/>
              <a:buChar char="§"/>
            </a:pPr>
            <a:r>
              <a:rPr lang="ta-IN" sz="1400" dirty="0" smtClean="0"/>
              <a:t>மாணவர்களிடையே அறிவியல் பற்றிய அடிப்படைகளை புரிந்து கொள்ளல்</a:t>
            </a:r>
            <a:r>
              <a:rPr lang="en-IN" sz="1400" dirty="0" smtClean="0"/>
              <a:t>. </a:t>
            </a:r>
            <a:endParaRPr lang="en-US" sz="1400" dirty="0" smtClean="0"/>
          </a:p>
          <a:p>
            <a:pPr lvl="0">
              <a:lnSpc>
                <a:spcPct val="170000"/>
              </a:lnSpc>
              <a:buFont typeface="Wingdings" pitchFamily="2" charset="2"/>
              <a:buChar char="§"/>
            </a:pPr>
            <a:r>
              <a:rPr lang="ta-IN" sz="1400" dirty="0" smtClean="0"/>
              <a:t>மாணவர்களிடையே கலைத்திட்ட எதிர்பார்ப்புகள் மற்றும் கற்றல் விளைவுகள் பற்றிய அடிப்படை புரிதல்  ஏற்படுத்துதல்</a:t>
            </a:r>
            <a:r>
              <a:rPr lang="en-IN" sz="1400" dirty="0" smtClean="0"/>
              <a:t>.</a:t>
            </a:r>
            <a:endParaRPr lang="en-US" sz="1400" dirty="0" smtClean="0"/>
          </a:p>
          <a:p>
            <a:pPr lvl="0">
              <a:lnSpc>
                <a:spcPct val="170000"/>
              </a:lnSpc>
              <a:buFont typeface="Wingdings" pitchFamily="2" charset="2"/>
              <a:buChar char="§"/>
            </a:pPr>
            <a:r>
              <a:rPr lang="ta-IN" sz="1400" dirty="0" smtClean="0"/>
              <a:t>அறிவுசார் கட்டமைப்புக்கும் ஆராய்ந்தறியும் முறைமைக்கும் அறிவியலை மாணவர்கள் பயன்படுத்துதல்</a:t>
            </a:r>
            <a:r>
              <a:rPr lang="en-IN" sz="1400" dirty="0" smtClean="0"/>
              <a:t>. </a:t>
            </a:r>
            <a:endParaRPr lang="en-US" sz="1400" dirty="0" smtClean="0"/>
          </a:p>
          <a:p>
            <a:pPr lvl="0">
              <a:lnSpc>
                <a:spcPct val="170000"/>
              </a:lnSpc>
              <a:buFont typeface="Wingdings" pitchFamily="2" charset="2"/>
              <a:buChar char="§"/>
            </a:pPr>
            <a:r>
              <a:rPr lang="ta-IN" sz="1400" dirty="0" smtClean="0"/>
              <a:t>கற்றலை ஆசிரியர் மாணவர்களிடையே</a:t>
            </a:r>
            <a:r>
              <a:rPr lang="en-IN" sz="1400" dirty="0" smtClean="0"/>
              <a:t>  </a:t>
            </a:r>
            <a:r>
              <a:rPr lang="ta-IN" sz="1400" dirty="0" smtClean="0"/>
              <a:t>எவ்வாறு சிறப்பாகக் கொண்டு செல்ல முடியும் என்பதை விளக்குதல்</a:t>
            </a:r>
            <a:r>
              <a:rPr lang="en-IN" sz="1400" dirty="0" smtClean="0"/>
              <a:t>.  </a:t>
            </a:r>
            <a:endParaRPr lang="en-US" sz="1400" dirty="0" smtClean="0"/>
          </a:p>
          <a:p>
            <a:pPr lvl="0">
              <a:lnSpc>
                <a:spcPct val="170000"/>
              </a:lnSpc>
              <a:buFont typeface="Wingdings" pitchFamily="2" charset="2"/>
              <a:buChar char="§"/>
            </a:pPr>
            <a:r>
              <a:rPr lang="ta-IN" sz="1400" dirty="0" smtClean="0"/>
              <a:t>கற்றல்</a:t>
            </a:r>
            <a:r>
              <a:rPr lang="en-US" sz="1400" dirty="0" smtClean="0"/>
              <a:t>-</a:t>
            </a:r>
            <a:r>
              <a:rPr lang="ta-IN" sz="1400" dirty="0" smtClean="0"/>
              <a:t>கற்பித்தல் செயல்பாடுகளில் பாடப்பொருள்</a:t>
            </a:r>
            <a:r>
              <a:rPr lang="en-IN" sz="1400" dirty="0" smtClean="0"/>
              <a:t>, </a:t>
            </a:r>
            <a:r>
              <a:rPr lang="ta-IN" sz="1400" dirty="0" smtClean="0"/>
              <a:t>கற்பிக்கும் முறைகள் மற்றும் மதிப்பீடு ஆகியவற்றை ஒருங்கிணைத்தல்</a:t>
            </a:r>
            <a:r>
              <a:rPr lang="en-IN" sz="1400" dirty="0" smtClean="0"/>
              <a:t>. </a:t>
            </a:r>
            <a:endParaRPr lang="en-US" sz="1400" dirty="0" smtClean="0"/>
          </a:p>
          <a:p>
            <a:pPr lvl="0">
              <a:lnSpc>
                <a:spcPct val="170000"/>
              </a:lnSpc>
              <a:buFont typeface="Wingdings" pitchFamily="2" charset="2"/>
              <a:buChar char="§"/>
            </a:pPr>
            <a:r>
              <a:rPr lang="ta-IN" sz="1400" dirty="0" smtClean="0"/>
              <a:t>மாணவர்களிடையே அறிவியல் கருத்துகளை பரிமாற்றம் செய்யும் வகையில் பல்வேறு கற்றல் சூழ்நிலைகளை உருவாக்குதல்</a:t>
            </a:r>
            <a:r>
              <a:rPr lang="en-IN" sz="1400" dirty="0" smtClean="0"/>
              <a:t>. </a:t>
            </a:r>
            <a:endParaRPr lang="en-US" sz="1400" dirty="0" smtClean="0"/>
          </a:p>
          <a:p>
            <a:pPr>
              <a:lnSpc>
                <a:spcPct val="170000"/>
              </a:lnSpc>
            </a:pPr>
            <a:endParaRPr lang="en-US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746760"/>
          </a:xfrm>
        </p:spPr>
        <p:txBody>
          <a:bodyPr>
            <a:noAutofit/>
          </a:bodyPr>
          <a:lstStyle/>
          <a:p>
            <a:pPr algn="ctr"/>
            <a:r>
              <a:rPr lang="ta-IN" sz="2000" b="0" dirty="0" smtClean="0"/>
              <a:t>உங்கள் மாணவர்களை நீங்கள் தெரிந்து கொள்வதற்கான வழிமுறைகள்</a:t>
            </a:r>
            <a:endParaRPr lang="en-US" sz="2400" b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371600"/>
            <a:ext cx="7239000" cy="4846320"/>
          </a:xfrm>
        </p:spPr>
        <p:txBody>
          <a:bodyPr>
            <a:noAutofit/>
          </a:bodyPr>
          <a:lstStyle/>
          <a:p>
            <a:pPr>
              <a:lnSpc>
                <a:spcPct val="170000"/>
              </a:lnSpc>
              <a:buFont typeface="Wingdings" pitchFamily="2" charset="2"/>
              <a:buChar char="v"/>
            </a:pPr>
            <a:r>
              <a:rPr lang="ta-IN" sz="2000" dirty="0" smtClean="0"/>
              <a:t>ஆசிரியர் கற்றல் கற்பித்தல் வளங்கள் கிடைக்க</a:t>
            </a:r>
            <a:r>
              <a:rPr lang="en-US" sz="2000" dirty="0" smtClean="0"/>
              <a:t> </a:t>
            </a:r>
            <a:r>
              <a:rPr lang="ta-IN" sz="2000" dirty="0" smtClean="0"/>
              <a:t>மாணவர்களின் உதவியை பெறலாம்</a:t>
            </a:r>
            <a:endParaRPr lang="en-US" sz="2000" dirty="0" smtClean="0"/>
          </a:p>
          <a:p>
            <a:pPr>
              <a:lnSpc>
                <a:spcPct val="170000"/>
              </a:lnSpc>
              <a:buFont typeface="Wingdings" pitchFamily="2" charset="2"/>
              <a:buChar char="v"/>
            </a:pPr>
            <a:r>
              <a:rPr lang="ta-IN" sz="2000" dirty="0" smtClean="0"/>
              <a:t>ஓர் ஆசிரியருக்கான முதல் தேவை அவர்களுடைய மாணவர்களைப் பற்றி அறிந்து கொள்வதும் அவர்களுடன் ஒரு நல்லுறவை ஏற்படுத்துவதும் ஆகும்</a:t>
            </a:r>
            <a:r>
              <a:rPr lang="en-IN" sz="2000" dirty="0" smtClean="0"/>
              <a:t>. </a:t>
            </a:r>
          </a:p>
          <a:p>
            <a:pPr>
              <a:lnSpc>
                <a:spcPct val="170000"/>
              </a:lnSpc>
              <a:buFont typeface="Wingdings" pitchFamily="2" charset="2"/>
              <a:buChar char="v"/>
            </a:pPr>
            <a:r>
              <a:rPr lang="ta-IN" sz="2000" dirty="0" smtClean="0"/>
              <a:t>இது கற்றல் கற்பித்தல் செயல்பாட்டின் போது மாணவர்களை பல்வேறு நடவடிக்கைகளில் ஈடுபடுத்துவதை திட்டமிட உதவுகிறது</a:t>
            </a:r>
            <a:r>
              <a:rPr lang="en-US" sz="2000" dirty="0" smtClean="0"/>
              <a:t>.</a:t>
            </a: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7239000" cy="533400"/>
          </a:xfrm>
        </p:spPr>
        <p:txBody>
          <a:bodyPr>
            <a:normAutofit fontScale="90000"/>
          </a:bodyPr>
          <a:lstStyle/>
          <a:p>
            <a:pPr algn="ctr"/>
            <a:r>
              <a:rPr lang="en-US" sz="2000" b="0" dirty="0" smtClean="0"/>
              <a:t/>
            </a:r>
            <a:br>
              <a:rPr lang="en-US" sz="2000" b="0" dirty="0" smtClean="0"/>
            </a:br>
            <a:r>
              <a:rPr lang="en-US" sz="2000" b="0" dirty="0" smtClean="0"/>
              <a:t/>
            </a:r>
            <a:br>
              <a:rPr lang="en-US" sz="2000" b="0" dirty="0" smtClean="0"/>
            </a:br>
            <a:r>
              <a:rPr lang="en-US" sz="2000" b="0" dirty="0" smtClean="0"/>
              <a:t/>
            </a:r>
            <a:br>
              <a:rPr lang="en-US" sz="2000" b="0" dirty="0" smtClean="0"/>
            </a:br>
            <a:r>
              <a:rPr lang="ta-IN" sz="2000" b="0" dirty="0" smtClean="0"/>
              <a:t>இதில் </a:t>
            </a:r>
            <a:r>
              <a:rPr lang="ta-IN" sz="2000" b="0" dirty="0" smtClean="0"/>
              <a:t>இருந்து </a:t>
            </a:r>
            <a:r>
              <a:rPr lang="ta-IN" sz="2000" b="0" dirty="0" smtClean="0"/>
              <a:t>தொடங்குங்கள்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219200"/>
            <a:ext cx="7315200" cy="5181600"/>
          </a:xfrm>
        </p:spPr>
        <p:txBody>
          <a:bodyPr>
            <a:normAutofit fontScale="47500" lnSpcReduction="20000"/>
          </a:bodyPr>
          <a:lstStyle/>
          <a:p>
            <a:pPr>
              <a:lnSpc>
                <a:spcPct val="170000"/>
              </a:lnSpc>
            </a:pPr>
            <a:r>
              <a:rPr lang="ta-IN" sz="3400" dirty="0" smtClean="0"/>
              <a:t>உலோகங்கள் பற்றிய கருத்துகளை அறியவும் ஆசிரியர்  கேள்வியைக் கேட்கிறார்</a:t>
            </a:r>
            <a:r>
              <a:rPr lang="en-IN" sz="3400" dirty="0" smtClean="0"/>
              <a:t>. </a:t>
            </a:r>
          </a:p>
          <a:p>
            <a:pPr>
              <a:lnSpc>
                <a:spcPct val="170000"/>
              </a:lnSpc>
            </a:pPr>
            <a:endParaRPr lang="en-IN" sz="3400" dirty="0" smtClean="0"/>
          </a:p>
          <a:p>
            <a:pPr>
              <a:lnSpc>
                <a:spcPct val="170000"/>
              </a:lnSpc>
            </a:pPr>
            <a:r>
              <a:rPr lang="ta-IN" sz="3400" dirty="0" smtClean="0"/>
              <a:t>நீங்கள் சில உலோகங்களின் பெயர்களைக் கூற முடியுமா</a:t>
            </a:r>
            <a:r>
              <a:rPr lang="en-IN" sz="3400" dirty="0" smtClean="0"/>
              <a:t>?</a:t>
            </a:r>
          </a:p>
          <a:p>
            <a:pPr>
              <a:lnSpc>
                <a:spcPct val="170000"/>
              </a:lnSpc>
            </a:pPr>
            <a:r>
              <a:rPr lang="en-IN" sz="3400" dirty="0" smtClean="0"/>
              <a:t> </a:t>
            </a:r>
            <a:r>
              <a:rPr lang="ta-IN" sz="3400" dirty="0" smtClean="0"/>
              <a:t>மாணவர்கள் முன் வந்து இரும்பு</a:t>
            </a:r>
            <a:r>
              <a:rPr lang="en-IN" sz="3400" dirty="0" smtClean="0"/>
              <a:t>, </a:t>
            </a:r>
            <a:r>
              <a:rPr lang="ta-IN" sz="3400" dirty="0" smtClean="0"/>
              <a:t>சில்வர்</a:t>
            </a:r>
            <a:r>
              <a:rPr lang="en-IN" sz="3400" dirty="0" smtClean="0"/>
              <a:t>, </a:t>
            </a:r>
            <a:r>
              <a:rPr lang="ta-IN" sz="3400" dirty="0" smtClean="0"/>
              <a:t>தங்கம்</a:t>
            </a:r>
            <a:r>
              <a:rPr lang="en-IN" sz="3400" dirty="0" smtClean="0"/>
              <a:t>, </a:t>
            </a:r>
            <a:r>
              <a:rPr lang="ta-IN" sz="3400" dirty="0" smtClean="0"/>
              <a:t>அலுமினியம்</a:t>
            </a:r>
            <a:r>
              <a:rPr lang="en-IN" sz="3400" dirty="0" smtClean="0"/>
              <a:t>, </a:t>
            </a:r>
            <a:r>
              <a:rPr lang="ta-IN" sz="3400" dirty="0" smtClean="0"/>
              <a:t>செம்பு</a:t>
            </a:r>
            <a:r>
              <a:rPr lang="en-IN" sz="3400" dirty="0" smtClean="0"/>
              <a:t>, </a:t>
            </a:r>
            <a:r>
              <a:rPr lang="ta-IN" sz="3400" dirty="0" smtClean="0"/>
              <a:t>தாமிரம்</a:t>
            </a:r>
            <a:r>
              <a:rPr lang="en-IN" sz="3400" dirty="0" smtClean="0"/>
              <a:t>, </a:t>
            </a:r>
            <a:r>
              <a:rPr lang="ta-IN" sz="3400" dirty="0" smtClean="0"/>
              <a:t>துருப்பிடிக்காத எஃகு என்பது  போன்ற சில விடைகளைக் கூறுவார்கள்</a:t>
            </a:r>
            <a:r>
              <a:rPr lang="en-IN" sz="3400" dirty="0" smtClean="0"/>
              <a:t>. </a:t>
            </a:r>
            <a:endParaRPr lang="en-US" sz="3400" dirty="0" smtClean="0"/>
          </a:p>
          <a:p>
            <a:pPr>
              <a:lnSpc>
                <a:spcPct val="170000"/>
              </a:lnSpc>
            </a:pPr>
            <a:endParaRPr lang="en-US" sz="3400" b="1" dirty="0" smtClean="0"/>
          </a:p>
          <a:p>
            <a:pPr>
              <a:lnSpc>
                <a:spcPct val="170000"/>
              </a:lnSpc>
            </a:pPr>
            <a:r>
              <a:rPr lang="ta-IN" sz="3400" b="1" dirty="0" smtClean="0"/>
              <a:t>ஆசிரியர்</a:t>
            </a:r>
            <a:r>
              <a:rPr lang="en-US" sz="3400" b="1" dirty="0" smtClean="0"/>
              <a:t>: </a:t>
            </a:r>
            <a:endParaRPr lang="en-US" sz="3400" dirty="0" smtClean="0"/>
          </a:p>
          <a:p>
            <a:pPr>
              <a:lnSpc>
                <a:spcPct val="170000"/>
              </a:lnSpc>
            </a:pPr>
            <a:r>
              <a:rPr lang="ta-IN" sz="3400" dirty="0" smtClean="0"/>
              <a:t>எதன் அடிப்படையில்  இந்தப் பொருள்களை உலோகங்கள் என்று அழைக்கிறீர்கள்</a:t>
            </a:r>
            <a:r>
              <a:rPr lang="en-IN" sz="3400" dirty="0" smtClean="0"/>
              <a:t>? </a:t>
            </a:r>
            <a:endParaRPr lang="en-US" sz="3400" dirty="0" smtClean="0"/>
          </a:p>
          <a:p>
            <a:pPr>
              <a:lnSpc>
                <a:spcPct val="170000"/>
              </a:lnSpc>
            </a:pPr>
            <a:r>
              <a:rPr lang="ta-IN" sz="3400" dirty="0" smtClean="0"/>
              <a:t>உலோகம் என்று நீங்கள் நினைக்க  காரணம் என்ன</a:t>
            </a:r>
            <a:r>
              <a:rPr lang="en-IN" sz="3400" dirty="0" smtClean="0"/>
              <a:t>?</a:t>
            </a:r>
            <a:endParaRPr lang="en-US" sz="3400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8600"/>
            <a:ext cx="7239000" cy="6227136"/>
          </a:xfrm>
        </p:spPr>
        <p:txBody>
          <a:bodyPr>
            <a:normAutofit fontScale="32500" lnSpcReduction="20000"/>
          </a:bodyPr>
          <a:lstStyle/>
          <a:p>
            <a:pPr>
              <a:lnSpc>
                <a:spcPct val="170000"/>
              </a:lnSpc>
            </a:pPr>
            <a:r>
              <a:rPr lang="ta-IN" sz="4300" b="1" dirty="0" smtClean="0"/>
              <a:t>மாணவர்கள் </a:t>
            </a:r>
            <a:r>
              <a:rPr lang="en-US" sz="4300" b="1" dirty="0" smtClean="0"/>
              <a:t>:</a:t>
            </a:r>
            <a:endParaRPr lang="en-US" sz="4300" dirty="0" smtClean="0"/>
          </a:p>
          <a:p>
            <a:pPr>
              <a:lnSpc>
                <a:spcPct val="170000"/>
              </a:lnSpc>
            </a:pPr>
            <a:r>
              <a:rPr lang="en-IN" sz="4300" dirty="0" smtClean="0"/>
              <a:t>	</a:t>
            </a:r>
            <a:r>
              <a:rPr lang="ta-IN" sz="4300" dirty="0" smtClean="0"/>
              <a:t>உலோகங்கள் கடினமானவை</a:t>
            </a:r>
            <a:r>
              <a:rPr lang="en-IN" sz="4300" dirty="0" smtClean="0"/>
              <a:t>, </a:t>
            </a:r>
            <a:r>
              <a:rPr lang="ta-IN" sz="4300" dirty="0" smtClean="0"/>
              <a:t>பளபளப்பான தன்மையுடையவை</a:t>
            </a:r>
            <a:r>
              <a:rPr lang="en-IN" sz="4300" dirty="0" smtClean="0"/>
              <a:t>, </a:t>
            </a:r>
            <a:r>
              <a:rPr lang="ta-IN" sz="4300" dirty="0" smtClean="0"/>
              <a:t>அவற்றை நாம் தட்டும்போது ஒலி எழுப்புகின்றன</a:t>
            </a:r>
            <a:r>
              <a:rPr lang="en-IN" sz="4300" dirty="0" smtClean="0"/>
              <a:t>. </a:t>
            </a:r>
            <a:endParaRPr lang="en-US" sz="4300" dirty="0" smtClean="0"/>
          </a:p>
          <a:p>
            <a:pPr>
              <a:lnSpc>
                <a:spcPct val="170000"/>
              </a:lnSpc>
            </a:pPr>
            <a:endParaRPr lang="en-US" sz="4300" dirty="0" smtClean="0"/>
          </a:p>
          <a:p>
            <a:pPr>
              <a:lnSpc>
                <a:spcPct val="170000"/>
              </a:lnSpc>
            </a:pPr>
            <a:r>
              <a:rPr lang="ta-IN" sz="4300" dirty="0" smtClean="0"/>
              <a:t>மாணவர் </a:t>
            </a:r>
            <a:r>
              <a:rPr lang="en-IN" sz="4300" dirty="0" smtClean="0"/>
              <a:t>(</a:t>
            </a:r>
            <a:r>
              <a:rPr lang="ta-IN" sz="4300" dirty="0" smtClean="0"/>
              <a:t>பார்வைக் குறைபாடு உள்ளவர்</a:t>
            </a:r>
            <a:r>
              <a:rPr lang="en-IN" sz="4300" dirty="0" smtClean="0"/>
              <a:t>) </a:t>
            </a:r>
            <a:endParaRPr lang="en-US" sz="4300" dirty="0" smtClean="0"/>
          </a:p>
          <a:p>
            <a:pPr>
              <a:lnSpc>
                <a:spcPct val="170000"/>
              </a:lnSpc>
              <a:buNone/>
            </a:pPr>
            <a:r>
              <a:rPr lang="en-IN" sz="4300" dirty="0" smtClean="0"/>
              <a:t>      </a:t>
            </a:r>
            <a:r>
              <a:rPr lang="ta-IN" sz="4300" dirty="0" smtClean="0"/>
              <a:t>மாணவர் தொட்டுப் பார்த்து உணர்ந்து பதிலளிக்கும் நோக்கத்தில் ஆசிரியர் இரும்பு சாவி</a:t>
            </a:r>
            <a:r>
              <a:rPr lang="en-IN" sz="4300" dirty="0" smtClean="0"/>
              <a:t>, </a:t>
            </a:r>
            <a:r>
              <a:rPr lang="ta-IN" sz="4300" dirty="0" smtClean="0"/>
              <a:t>பூட்டு போன்றவற்றை பார்வைக் குறைபாடு உள்ள மாணவரிடத்தில் கொடுக்கிறார்</a:t>
            </a:r>
            <a:r>
              <a:rPr lang="en-IN" sz="4300" dirty="0" smtClean="0"/>
              <a:t>. </a:t>
            </a:r>
            <a:endParaRPr lang="en-US" sz="4300" dirty="0" smtClean="0"/>
          </a:p>
          <a:p>
            <a:pPr>
              <a:lnSpc>
                <a:spcPct val="170000"/>
              </a:lnSpc>
            </a:pPr>
            <a:endParaRPr lang="en-US" sz="4300" b="1" dirty="0" smtClean="0"/>
          </a:p>
          <a:p>
            <a:pPr>
              <a:lnSpc>
                <a:spcPct val="170000"/>
              </a:lnSpc>
            </a:pPr>
            <a:r>
              <a:rPr lang="ta-IN" sz="4300" b="1" dirty="0" smtClean="0"/>
              <a:t>ஆசிரியர்</a:t>
            </a:r>
            <a:r>
              <a:rPr lang="en-US" sz="4300" b="1" dirty="0" smtClean="0"/>
              <a:t>:</a:t>
            </a:r>
            <a:endParaRPr lang="en-US" sz="4300" dirty="0" smtClean="0"/>
          </a:p>
          <a:p>
            <a:pPr>
              <a:lnSpc>
                <a:spcPct val="170000"/>
              </a:lnSpc>
              <a:buNone/>
            </a:pPr>
            <a:r>
              <a:rPr lang="en-IN" sz="4300" dirty="0" smtClean="0"/>
              <a:t>	</a:t>
            </a:r>
            <a:r>
              <a:rPr lang="ta-IN" sz="4300" dirty="0" smtClean="0"/>
              <a:t>ஆசிரியர் ஒரு மாணவரை அழைத்து மர மேசையின் மீது மர அளவு</a:t>
            </a:r>
            <a:r>
              <a:rPr lang="en-US" sz="4300" dirty="0" smtClean="0"/>
              <a:t> </a:t>
            </a:r>
            <a:r>
              <a:rPr lang="ta-IN" sz="4300" dirty="0" smtClean="0"/>
              <a:t>கோல் கொண்டு தட்டவும்</a:t>
            </a:r>
            <a:r>
              <a:rPr lang="en-IN" sz="4300" dirty="0" smtClean="0"/>
              <a:t>.  </a:t>
            </a:r>
            <a:r>
              <a:rPr lang="ta-IN" sz="4300" dirty="0" smtClean="0"/>
              <a:t>மர அளவுகோலால் தட்டும்போதும் ஒலி உருவாக்குகிறது என்பதை மாணவர்கள் உற்றுநோக்குகின்றனர்</a:t>
            </a:r>
            <a:r>
              <a:rPr lang="en-IN" sz="4300" dirty="0" smtClean="0"/>
              <a:t>. </a:t>
            </a:r>
            <a:r>
              <a:rPr lang="ta-IN" sz="4300" dirty="0" smtClean="0"/>
              <a:t>அந்தப் பொருள் கடினமாக மற்றும் பளபளப்பாக உள்ளது எனவும் அறிகின்றனர்</a:t>
            </a:r>
            <a:r>
              <a:rPr lang="en-IN" sz="4300" dirty="0" smtClean="0"/>
              <a:t>. </a:t>
            </a:r>
            <a:r>
              <a:rPr lang="ta-IN" sz="4300" dirty="0" smtClean="0"/>
              <a:t>அதனால் அதனை உலோகம் என</a:t>
            </a:r>
            <a:r>
              <a:rPr lang="en-IN" sz="4300" dirty="0" smtClean="0"/>
              <a:t>  </a:t>
            </a:r>
            <a:r>
              <a:rPr lang="ta-IN" sz="4300" dirty="0" smtClean="0"/>
              <a:t>அழைக்கலாமா</a:t>
            </a:r>
            <a:r>
              <a:rPr lang="en-IN" sz="4300" dirty="0" smtClean="0"/>
              <a:t>? </a:t>
            </a:r>
            <a:r>
              <a:rPr lang="ta-IN" sz="4300" dirty="0" smtClean="0"/>
              <a:t>என்று கேட்கிறார்</a:t>
            </a:r>
            <a:r>
              <a:rPr lang="en-IN" sz="4300" dirty="0" smtClean="0"/>
              <a:t>. </a:t>
            </a:r>
            <a:endParaRPr lang="en-US" sz="4300" dirty="0" smtClean="0"/>
          </a:p>
          <a:p>
            <a:pPr>
              <a:lnSpc>
                <a:spcPct val="170000"/>
              </a:lnSpc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7467600" cy="1524000"/>
          </a:xfrm>
        </p:spPr>
        <p:txBody>
          <a:bodyPr>
            <a:normAutofit/>
          </a:bodyPr>
          <a:lstStyle/>
          <a:p>
            <a:r>
              <a:rPr lang="en-US" b="1" dirty="0" smtClean="0"/>
              <a:t>              </a:t>
            </a:r>
            <a:r>
              <a:rPr lang="ta-IN" b="1" dirty="0" smtClean="0"/>
              <a:t>செயல்பாடு</a:t>
            </a:r>
            <a:r>
              <a:rPr lang="en-IN" b="1" dirty="0" smtClean="0"/>
              <a:t> 1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7467600" cy="5407152"/>
          </a:xfrm>
        </p:spPr>
        <p:txBody>
          <a:bodyPr>
            <a:normAutofit fontScale="47500" lnSpcReduction="20000"/>
          </a:bodyPr>
          <a:lstStyle/>
          <a:p>
            <a:pPr>
              <a:lnSpc>
                <a:spcPct val="170000"/>
              </a:lnSpc>
            </a:pPr>
            <a:r>
              <a:rPr lang="ta-IN" b="1" dirty="0" smtClean="0"/>
              <a:t>ஆசிரியர்</a:t>
            </a:r>
            <a:r>
              <a:rPr lang="en-US" b="1" dirty="0" smtClean="0"/>
              <a:t> </a:t>
            </a:r>
            <a:r>
              <a:rPr lang="en-IN" b="1" dirty="0" smtClean="0"/>
              <a:t>:</a:t>
            </a:r>
            <a:r>
              <a:rPr lang="ta-IN" b="1" dirty="0" smtClean="0"/>
              <a:t> </a:t>
            </a:r>
            <a:r>
              <a:rPr lang="ta-IN" dirty="0" smtClean="0"/>
              <a:t>ஒரு மாணவரை அழைத்து ஒரு உலோகத் தட்டை வகுப்பறைக்கு எடுத்து வரச் செய்து அதை முதலில் மரக்கரண்டியால் வைத்து அடிக்கச் சொன்னார்</a:t>
            </a:r>
            <a:r>
              <a:rPr lang="en-IN" dirty="0" smtClean="0"/>
              <a:t>. </a:t>
            </a:r>
            <a:r>
              <a:rPr lang="ta-IN" dirty="0" smtClean="0"/>
              <a:t>பிறகு அந்த உலோகத் தட்டை</a:t>
            </a:r>
            <a:r>
              <a:rPr lang="en-IN" dirty="0" smtClean="0"/>
              <a:t>, </a:t>
            </a:r>
            <a:r>
              <a:rPr lang="ta-IN" dirty="0" smtClean="0"/>
              <a:t>உலோகக் கரண்டியால் அடிக்கச் சொன்னார்</a:t>
            </a:r>
            <a:r>
              <a:rPr lang="en-IN" dirty="0" smtClean="0"/>
              <a:t>.  </a:t>
            </a:r>
            <a:r>
              <a:rPr lang="ta-IN" dirty="0" smtClean="0"/>
              <a:t>ஒலிகளை   கவனமாக கேட்க ஊக்கப்படுத்தினார்</a:t>
            </a:r>
            <a:r>
              <a:rPr lang="en-IN" dirty="0" smtClean="0"/>
              <a:t>. </a:t>
            </a:r>
            <a:endParaRPr lang="en-US" dirty="0" smtClean="0"/>
          </a:p>
          <a:p>
            <a:pPr>
              <a:lnSpc>
                <a:spcPct val="170000"/>
              </a:lnSpc>
            </a:pPr>
            <a:endParaRPr lang="en-US" b="1" dirty="0" smtClean="0"/>
          </a:p>
          <a:p>
            <a:pPr>
              <a:lnSpc>
                <a:spcPct val="170000"/>
              </a:lnSpc>
            </a:pPr>
            <a:r>
              <a:rPr lang="ta-IN" b="1" dirty="0" smtClean="0"/>
              <a:t>மாணவர் </a:t>
            </a:r>
            <a:r>
              <a:rPr lang="en-IN" b="1" dirty="0" smtClean="0"/>
              <a:t>1 </a:t>
            </a:r>
            <a:r>
              <a:rPr lang="en-IN" dirty="0" smtClean="0"/>
              <a:t>(</a:t>
            </a:r>
            <a:r>
              <a:rPr lang="ta-IN" dirty="0" smtClean="0"/>
              <a:t>பார்வைக் குறைபாடு உடையவர்</a:t>
            </a:r>
            <a:r>
              <a:rPr lang="en-IN" dirty="0" smtClean="0"/>
              <a:t>) : </a:t>
            </a:r>
            <a:r>
              <a:rPr lang="ta-IN" dirty="0" smtClean="0"/>
              <a:t>நீங்கள் ஒரு சில்வர் தட்டை எடுத்துக் கொண்டு அதனை தேக்கரண்டியால் அடிக்கும் போது அது அதிக ஒலியை உருவாக்கும்</a:t>
            </a:r>
            <a:r>
              <a:rPr lang="en-IN" dirty="0" smtClean="0"/>
              <a:t>. </a:t>
            </a:r>
            <a:r>
              <a:rPr lang="ta-IN" dirty="0" smtClean="0"/>
              <a:t>ஆனால் அந்த ஒலியை விட மரக்குச்சியால் அடிக்கும்  போது குறைவான ஒலியே கேட்கும்</a:t>
            </a:r>
            <a:r>
              <a:rPr lang="en-IN" dirty="0" smtClean="0"/>
              <a:t>. </a:t>
            </a:r>
            <a:endParaRPr lang="en-US" dirty="0" smtClean="0"/>
          </a:p>
          <a:p>
            <a:pPr>
              <a:lnSpc>
                <a:spcPct val="170000"/>
              </a:lnSpc>
            </a:pPr>
            <a:endParaRPr lang="en-US" b="1" dirty="0" smtClean="0"/>
          </a:p>
          <a:p>
            <a:pPr>
              <a:lnSpc>
                <a:spcPct val="170000"/>
              </a:lnSpc>
            </a:pPr>
            <a:r>
              <a:rPr lang="ta-IN" b="1" dirty="0" smtClean="0"/>
              <a:t>ஆசிரியர் </a:t>
            </a:r>
            <a:r>
              <a:rPr lang="en-IN" b="1" dirty="0" smtClean="0"/>
              <a:t>:</a:t>
            </a:r>
            <a:r>
              <a:rPr lang="en-IN" dirty="0" smtClean="0"/>
              <a:t> </a:t>
            </a:r>
            <a:r>
              <a:rPr lang="ta-IN" dirty="0" smtClean="0"/>
              <a:t>யாராவது ஒரு மாணவர் உலோகங்களின் ஒரு சில பண்புகளை இந்த செயல்பாட்டின் மூலம் கூற முடியுமா</a:t>
            </a:r>
            <a:r>
              <a:rPr lang="en-IN" dirty="0" smtClean="0"/>
              <a:t>? </a:t>
            </a:r>
            <a:endParaRPr lang="en-US" dirty="0" smtClean="0"/>
          </a:p>
          <a:p>
            <a:pPr>
              <a:lnSpc>
                <a:spcPct val="170000"/>
              </a:lnSpc>
            </a:pPr>
            <a:endParaRPr lang="en-US" b="1" dirty="0" smtClean="0"/>
          </a:p>
          <a:p>
            <a:pPr>
              <a:lnSpc>
                <a:spcPct val="170000"/>
              </a:lnSpc>
            </a:pPr>
            <a:r>
              <a:rPr lang="ta-IN" b="1" dirty="0" smtClean="0"/>
              <a:t>மாணவர்</a:t>
            </a:r>
            <a:r>
              <a:rPr lang="en-IN" b="1" dirty="0" smtClean="0"/>
              <a:t> 2</a:t>
            </a:r>
            <a:r>
              <a:rPr lang="en-IN" dirty="0" smtClean="0"/>
              <a:t>  : </a:t>
            </a:r>
            <a:r>
              <a:rPr lang="ta-IN" dirty="0" smtClean="0"/>
              <a:t>முடியும்</a:t>
            </a:r>
            <a:r>
              <a:rPr lang="en-IN" dirty="0" smtClean="0"/>
              <a:t>.  </a:t>
            </a:r>
            <a:r>
              <a:rPr lang="ta-IN" dirty="0" smtClean="0"/>
              <a:t>இரண்டு உலோகங்களை ஒன்றுடன் ஒன்று மோதும்போது ஒலி துள்ளியமாகக்  கேட்கும்</a:t>
            </a:r>
            <a:r>
              <a:rPr lang="en-IN" dirty="0" smtClean="0"/>
              <a:t>. </a:t>
            </a:r>
            <a:r>
              <a:rPr lang="ta-IN" dirty="0" smtClean="0"/>
              <a:t>ஏதேனும் உலோகமல்லாத ஒரு பொருளை உலோகத்தால்  தட்டினால் ஒலி குறைவாகவே கேட்கும்</a:t>
            </a:r>
            <a:r>
              <a:rPr lang="en-IN" dirty="0" smtClean="0"/>
              <a:t>. </a:t>
            </a:r>
            <a:r>
              <a:rPr lang="ta-IN" dirty="0" smtClean="0"/>
              <a:t>இங்கு உலோகமே இல்லையென்றால் ஒலி துள்ளியமாக இருக்காது</a:t>
            </a:r>
            <a:r>
              <a:rPr lang="en-IN" dirty="0" smtClean="0"/>
              <a:t>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8600"/>
            <a:ext cx="7239000" cy="6227136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160000"/>
              </a:lnSpc>
              <a:buNone/>
            </a:pPr>
            <a:r>
              <a:rPr lang="ta-IN" b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ஆசிரியர்</a:t>
            </a:r>
            <a:r>
              <a:rPr lang="ta-I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: </a:t>
            </a:r>
            <a:endParaRPr lang="en-US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>
              <a:lnSpc>
                <a:spcPct val="160000"/>
              </a:lnSpc>
            </a:pPr>
            <a:r>
              <a:rPr lang="ta-I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மிகவும் நல்லது</a:t>
            </a:r>
            <a:r>
              <a:rPr lang="en-I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 </a:t>
            </a:r>
            <a:r>
              <a:rPr lang="ta-I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இந்த துல்லியமான ஒலியை உரத்த ஒலி எனக் கூறலாம்</a:t>
            </a:r>
            <a:r>
              <a:rPr lang="en-I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 </a:t>
            </a:r>
            <a:r>
              <a:rPr lang="ta-I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பொதுவாக உலோகங்கள் உரத்த ஒலியை உண்டாக்கும்</a:t>
            </a:r>
            <a:r>
              <a:rPr lang="en-I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 </a:t>
            </a:r>
            <a:r>
              <a:rPr lang="ta-I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உலோகங்களின் இப்பண்பின் ஒரு சில பயன்பாட்டை உங்களால் நினைவு கூற முடியுமா</a:t>
            </a:r>
            <a:r>
              <a:rPr lang="en-I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? </a:t>
            </a:r>
            <a:endParaRPr lang="en-US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>
              <a:lnSpc>
                <a:spcPct val="160000"/>
              </a:lnSpc>
              <a:buNone/>
            </a:pPr>
            <a:r>
              <a:rPr lang="ta-IN" b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மாணவர்</a:t>
            </a:r>
            <a:r>
              <a:rPr lang="en-IN" b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3</a:t>
            </a:r>
            <a:r>
              <a:rPr lang="en-I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: </a:t>
            </a:r>
          </a:p>
          <a:p>
            <a:pPr>
              <a:lnSpc>
                <a:spcPct val="160000"/>
              </a:lnSpc>
            </a:pPr>
            <a:r>
              <a:rPr lang="ta-I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எல்லா மணிகளும் உலோகங்களால் தயாரிக்கப்படுகின்றன எனக் கூறலாமா</a:t>
            </a:r>
            <a:r>
              <a:rPr lang="en-I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? </a:t>
            </a:r>
            <a:r>
              <a:rPr lang="ta-I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உதாரணமாக பள்ளியின் மணி</a:t>
            </a:r>
            <a:r>
              <a:rPr lang="en-I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 </a:t>
            </a:r>
            <a:r>
              <a:rPr lang="ta-I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சலங்கை போன்றவை உலோங்களால் செய்யப்பட்டவை</a:t>
            </a:r>
            <a:r>
              <a:rPr lang="en-I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</a:t>
            </a:r>
            <a:endParaRPr lang="en-US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>
              <a:buNone/>
            </a:pPr>
            <a:endParaRPr lang="en-US" dirty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ta-IN" b="1" dirty="0" smtClean="0"/>
              <a:t>கற்றல் விளைவுகள் 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60000"/>
              </a:lnSpc>
              <a:buFont typeface="Wingdings" pitchFamily="2" charset="2"/>
              <a:buChar char="§"/>
            </a:pPr>
            <a:r>
              <a:rPr lang="ta-IN" sz="22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உலோகங்கள் பொதுவாக துல்லியமான உரத்த ஒலியை ஏற்படுத்தும் என்பதை எளிய சோதனைகள் மேற்கொண்டு விடைகளைக் காணல்</a:t>
            </a:r>
            <a:r>
              <a:rPr lang="en-IN" sz="22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 </a:t>
            </a:r>
          </a:p>
          <a:p>
            <a:pPr lvl="0"/>
            <a:endParaRPr lang="en-US" sz="2200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lvl="0">
              <a:lnSpc>
                <a:spcPct val="170000"/>
              </a:lnSpc>
              <a:buFont typeface="Wingdings" pitchFamily="2" charset="2"/>
              <a:buChar char="§"/>
            </a:pPr>
            <a:r>
              <a:rPr lang="ta-IN" sz="22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கற்றுக்கொண்ட அறிவியல் கருத்துகளை அன்றாட வாழ்க்கையில் பயன்படுத்துதல்</a:t>
            </a:r>
            <a:r>
              <a:rPr lang="en-IN" sz="22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 </a:t>
            </a:r>
            <a:endParaRPr lang="en-US" sz="2200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endParaRPr lang="en-US" dirty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04800"/>
            <a:ext cx="7239000" cy="6400800"/>
          </a:xfrm>
        </p:spPr>
        <p:txBody>
          <a:bodyPr>
            <a:noAutofit/>
          </a:bodyPr>
          <a:lstStyle/>
          <a:p>
            <a:pPr>
              <a:buNone/>
            </a:pPr>
            <a:endParaRPr lang="en-US" sz="1000" b="1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>
              <a:buNone/>
            </a:pPr>
            <a:r>
              <a:rPr lang="ta-IN" sz="2000" b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ஆசிரியர்</a:t>
            </a:r>
            <a:r>
              <a:rPr lang="en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: </a:t>
            </a:r>
          </a:p>
          <a:p>
            <a:pPr>
              <a:lnSpc>
                <a:spcPct val="170000"/>
              </a:lnSpc>
            </a:pPr>
            <a:r>
              <a:rPr lang="ta-IN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அலுமினியக் </a:t>
            </a:r>
            <a:r>
              <a:rPr lang="ta-IN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கம்பி</a:t>
            </a:r>
            <a:r>
              <a:rPr lang="en-IN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</a:t>
            </a:r>
            <a:r>
              <a:rPr lang="ta-IN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செப்புக்கம்பி</a:t>
            </a:r>
            <a:r>
              <a:rPr lang="en-IN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</a:t>
            </a:r>
            <a:r>
              <a:rPr lang="ta-IN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இரும்பு ஆணி</a:t>
            </a:r>
            <a:r>
              <a:rPr lang="en-IN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</a:t>
            </a:r>
            <a:r>
              <a:rPr lang="ta-IN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நிலக்கரி</a:t>
            </a:r>
            <a:r>
              <a:rPr lang="en-IN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</a:t>
            </a:r>
            <a:r>
              <a:rPr lang="ta-IN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கந்தகத் தூள் போன்ற பொருள்கள் மாணவர்களிடம் வழங்கப்படுகிறது</a:t>
            </a:r>
            <a:r>
              <a:rPr lang="en-IN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 </a:t>
            </a:r>
            <a:r>
              <a:rPr lang="ta-IN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மேலே கொடுக்கப்பட்டுள்ள பொருள்களில் பளபளப்பான மேற்பரப்புள்ள பொருள்களை தனியாக பிரிக்க முடியுமா</a:t>
            </a:r>
            <a:r>
              <a:rPr lang="en-IN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? </a:t>
            </a:r>
            <a:endParaRPr lang="en-US" sz="1800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>
              <a:lnSpc>
                <a:spcPct val="170000"/>
              </a:lnSpc>
            </a:pPr>
            <a:r>
              <a:rPr lang="en-IN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	</a:t>
            </a:r>
            <a:r>
              <a:rPr lang="ta-IN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மாணவர்களை மூன்று முதல் நான்கு குழுக்களாகப் பிரித்து செயலைமேற்கொள்ள ஊக்குவிக்கப்படுகிறார்கள்</a:t>
            </a:r>
            <a:r>
              <a:rPr lang="en-IN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 </a:t>
            </a:r>
            <a:r>
              <a:rPr lang="ta-IN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வெவ்வேறு பின்னணி மற்றும் திறன்கள் உடைய மாணவர்கள் ஒவ்வொரு குழுவிலும் இடம்பெற்று, குழு மாறுபட்ட இயல்புடையதாக அமைவதை ஆசிரியர் உறுதி செய்தல் வேண்டும்.</a:t>
            </a:r>
            <a:endParaRPr lang="en-US" sz="1800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>
              <a:lnSpc>
                <a:spcPct val="170000"/>
              </a:lnSpc>
            </a:pPr>
            <a:r>
              <a:rPr lang="en-IN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	</a:t>
            </a:r>
            <a:r>
              <a:rPr lang="ta-IN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பொருள்களில் பளபளப்பான பொருள்களை  </a:t>
            </a:r>
            <a:r>
              <a:rPr lang="ta-IN" sz="1800" b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குழு: 1 </a:t>
            </a:r>
            <a:r>
              <a:rPr lang="ta-IN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எனவும் பளபளப்பு இல்லாத அல்லது மங்கலான பொருள்களை   </a:t>
            </a:r>
            <a:r>
              <a:rPr lang="ta-IN" sz="1800" b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குழு: 2</a:t>
            </a:r>
            <a:r>
              <a:rPr lang="en-IN" sz="1800" b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 </a:t>
            </a:r>
            <a:r>
              <a:rPr lang="ta-IN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எனவும் மாணவர்கள் பிரிக்கின்றனர்</a:t>
            </a:r>
            <a:r>
              <a:rPr lang="en-IN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 </a:t>
            </a:r>
            <a:endParaRPr lang="en-US" sz="1800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>
              <a:buNone/>
            </a:pPr>
            <a:endParaRPr lang="en-US" sz="800" dirty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8600"/>
            <a:ext cx="7239000" cy="6400800"/>
          </a:xfrm>
        </p:spPr>
        <p:txBody>
          <a:bodyPr>
            <a:noAutofit/>
          </a:bodyPr>
          <a:lstStyle/>
          <a:p>
            <a:pPr>
              <a:lnSpc>
                <a:spcPct val="200000"/>
              </a:lnSpc>
            </a:pPr>
            <a:r>
              <a:rPr lang="ta-IN" sz="1400" b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மாணவர்</a:t>
            </a:r>
            <a:r>
              <a:rPr lang="en-IN" sz="1400" b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4</a:t>
            </a:r>
            <a:r>
              <a:rPr lang="en-IN" sz="1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: </a:t>
            </a:r>
          </a:p>
          <a:p>
            <a:pPr>
              <a:lnSpc>
                <a:spcPct val="200000"/>
              </a:lnSpc>
            </a:pPr>
            <a:r>
              <a:rPr lang="ta-IN" sz="1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முதற்குழுவிற்கு கொடுக்கப்பட்டுள்ள பொருள்கள் பெரும்பாலும் உலோகங்கள்</a:t>
            </a:r>
            <a:r>
              <a:rPr lang="en-IN" sz="1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 </a:t>
            </a:r>
            <a:r>
              <a:rPr lang="ta-IN" sz="1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ஏனெனில் அவை பளபளப்பாகவும்</a:t>
            </a:r>
            <a:r>
              <a:rPr lang="en-IN" sz="1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</a:t>
            </a:r>
            <a:r>
              <a:rPr lang="ta-IN" sz="1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துல்லியமான அல்லது உரத்த ஒலியையும் உருவாக்குகின்றன</a:t>
            </a:r>
            <a:r>
              <a:rPr lang="en-IN" sz="1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 </a:t>
            </a:r>
            <a:r>
              <a:rPr lang="ta-IN" sz="1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அதே சமயம் குழு இரண்டில் பெரும்பாலும் உலோகமல்லாத பிற பொருள்கள் அடங்கும்</a:t>
            </a:r>
            <a:r>
              <a:rPr lang="en-IN" sz="1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 </a:t>
            </a:r>
            <a:endParaRPr lang="en-US" sz="1400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>
              <a:lnSpc>
                <a:spcPct val="200000"/>
              </a:lnSpc>
            </a:pPr>
            <a:r>
              <a:rPr lang="ta-IN" sz="1400" b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மாணவர்</a:t>
            </a:r>
            <a:r>
              <a:rPr lang="en-IN" sz="1400" b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5</a:t>
            </a:r>
            <a:r>
              <a:rPr lang="en-IN" sz="1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 :</a:t>
            </a:r>
          </a:p>
          <a:p>
            <a:pPr>
              <a:lnSpc>
                <a:spcPct val="200000"/>
              </a:lnSpc>
            </a:pPr>
            <a:r>
              <a:rPr lang="en-IN" sz="1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ta-IN" sz="1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அறிவுசார்ந்த தடுமாற்றத்தில் ஒரு மாணவி ஆசிரியரிடம் ஒரு துருப்பிடித்த ஆணியை கொண்டு வந்து காட்டி</a:t>
            </a:r>
            <a:r>
              <a:rPr lang="en-IN" sz="1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 </a:t>
            </a:r>
            <a:r>
              <a:rPr lang="ta-IN" sz="1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இது ஒரு  இரும்பு உலோகம்</a:t>
            </a:r>
            <a:r>
              <a:rPr lang="en-US" sz="1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</a:t>
            </a:r>
            <a:r>
              <a:rPr lang="ta-IN" sz="1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ஆனால்</a:t>
            </a:r>
            <a:r>
              <a:rPr lang="en-IN" sz="1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</a:t>
            </a:r>
            <a:r>
              <a:rPr lang="ta-IN" sz="1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ஏன் இதனுடைய மேற்பரப்பு பளபளப்பாக இல்லை</a:t>
            </a:r>
            <a:r>
              <a:rPr lang="en-IN" sz="1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? </a:t>
            </a:r>
            <a:r>
              <a:rPr lang="ta-IN" sz="1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என்று கேள்வி கேட்கிறாள்</a:t>
            </a:r>
            <a:r>
              <a:rPr lang="en-IN" sz="1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 	</a:t>
            </a:r>
          </a:p>
          <a:p>
            <a:pPr>
              <a:lnSpc>
                <a:spcPct val="200000"/>
              </a:lnSpc>
            </a:pPr>
            <a:r>
              <a:rPr lang="ta-IN" sz="1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மாணவியின்  உற்றுநோக்கல் மற்றும் கேள்வியை கண்டு மிகவும்  மகிழ்ச்சி அடைந்த ஆசிரியர் சந்தேகங்களை தீர்த்து வைக்கிறார்</a:t>
            </a:r>
            <a:r>
              <a:rPr lang="en-IN" sz="1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 </a:t>
            </a:r>
            <a:r>
              <a:rPr lang="ta-IN" sz="1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இவ்வாறு கேள்வி கேட்பதும் அல்லது அவர்களுக்கு ஏற்படும் சந்தேகங்களை வெளிப்படுத்துவதும் கற்றல் கற்பித்தல் செயல்பாடுகளில் முக்கிய அம்சமாகும்</a:t>
            </a:r>
            <a:r>
              <a:rPr lang="en-IN" sz="1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 </a:t>
            </a:r>
            <a:r>
              <a:rPr lang="ta-IN" sz="1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இது பிற மாணவர்களுக்கு ஊக்கத்தை அளிக்கிறது.</a:t>
            </a:r>
            <a:endParaRPr lang="en-US" sz="1400" dirty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8600"/>
            <a:ext cx="7467600" cy="6629400"/>
          </a:xfrm>
        </p:spPr>
        <p:txBody>
          <a:bodyPr>
            <a:noAutofit/>
          </a:bodyPr>
          <a:lstStyle/>
          <a:p>
            <a:pPr>
              <a:lnSpc>
                <a:spcPct val="170000"/>
              </a:lnSpc>
              <a:buNone/>
            </a:pPr>
            <a:r>
              <a:rPr lang="ta-IN" sz="1800" b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ஆசிரியர்</a:t>
            </a:r>
            <a:r>
              <a:rPr lang="en-IN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: </a:t>
            </a:r>
            <a:r>
              <a:rPr lang="ta-IN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மாணவர் ஒருவரிடம் உப்புக் காகிதத்தைக் கொடுத்து</a:t>
            </a:r>
            <a:r>
              <a:rPr lang="en-US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 </a:t>
            </a:r>
            <a:r>
              <a:rPr lang="ta-IN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துருப்பிடித்த ஆணியை உப்புக் காகிதத்தைக் கொண்டு தேய்க்கச் சொல்கிறார்</a:t>
            </a:r>
            <a:r>
              <a:rPr lang="en-IN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</a:t>
            </a:r>
          </a:p>
          <a:p>
            <a:pPr>
              <a:buNone/>
            </a:pPr>
            <a:r>
              <a:rPr lang="ta-IN" sz="1800" b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மாணவர்</a:t>
            </a:r>
            <a:r>
              <a:rPr lang="en-IN" sz="1800" b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: </a:t>
            </a:r>
            <a:r>
              <a:rPr lang="en-IN" sz="1800" b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5</a:t>
            </a:r>
            <a:endParaRPr lang="en-IN" sz="1800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>
              <a:lnSpc>
                <a:spcPct val="170000"/>
              </a:lnSpc>
            </a:pPr>
            <a:r>
              <a:rPr lang="en-IN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(</a:t>
            </a:r>
            <a:r>
              <a:rPr lang="ta-IN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மாணவர் உப்பு காகிதத்தைக் கொண்டு தேய்க்க ஆரம்பிக்கிறார்</a:t>
            </a:r>
            <a:r>
              <a:rPr lang="en-IN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) : </a:t>
            </a:r>
            <a:r>
              <a:rPr lang="ta-IN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ஆஹா</a:t>
            </a:r>
            <a:r>
              <a:rPr lang="en-IN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! </a:t>
            </a:r>
            <a:r>
              <a:rPr lang="ta-IN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துருப்பிடித்த ஆணி இப்பொழுது பளபளப்பாக தெரிகிறது</a:t>
            </a:r>
            <a:r>
              <a:rPr lang="en-IN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.. </a:t>
            </a:r>
            <a:endParaRPr lang="en-US" sz="1800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>
              <a:buNone/>
            </a:pPr>
            <a:r>
              <a:rPr lang="ta-IN" sz="1800" b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ஆசிரியர்</a:t>
            </a:r>
            <a:r>
              <a:rPr lang="en-IN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: </a:t>
            </a:r>
          </a:p>
          <a:p>
            <a:pPr>
              <a:lnSpc>
                <a:spcPct val="170000"/>
              </a:lnSpc>
            </a:pPr>
            <a:r>
              <a:rPr lang="ta-IN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உலோகங்கள் குறிப்பிட்ட ஒளிரும் தன்மை பெற்றுள்ளன</a:t>
            </a:r>
            <a:r>
              <a:rPr lang="en-IN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 </a:t>
            </a:r>
            <a:r>
              <a:rPr lang="ta-IN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இதற்கு </a:t>
            </a:r>
            <a:r>
              <a:rPr lang="en-IN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’</a:t>
            </a:r>
            <a:r>
              <a:rPr lang="ta-IN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உலோகம் ஒளிருதல்’ என்று பெயர்</a:t>
            </a:r>
            <a:r>
              <a:rPr lang="en-IN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 </a:t>
            </a:r>
            <a:r>
              <a:rPr lang="ta-IN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உலோகங்கள் காற்று மற்றும் ஈரப்பதத்தால் அதன் ஒளிரும் தன்மையை சில சமயம் இழக்கும்</a:t>
            </a:r>
            <a:r>
              <a:rPr lang="en-IN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 </a:t>
            </a:r>
            <a:r>
              <a:rPr lang="ta-IN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பெரும்பாலான உலோகம் ஒளிரும் ஆனால்</a:t>
            </a:r>
            <a:r>
              <a:rPr lang="en-IN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</a:t>
            </a:r>
            <a:r>
              <a:rPr lang="ta-IN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ஒளிரும் தன்மை மட்டுமே உலோகத்தின் பண்பு கிடையாது</a:t>
            </a:r>
            <a:r>
              <a:rPr lang="en-IN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 </a:t>
            </a:r>
            <a:r>
              <a:rPr lang="ta-IN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இதுபோன்ற பல்வேறு பண்புகள் கொண்டவற்றை நாம் பார்க்கும் போது அது உலோகம் என்ற முடிவுக்கு வருகிறோம்</a:t>
            </a:r>
            <a:r>
              <a:rPr lang="en-IN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</a:t>
            </a:r>
            <a:endParaRPr lang="en-US" sz="1800" dirty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28600"/>
            <a:ext cx="7239000" cy="701040"/>
          </a:xfrm>
        </p:spPr>
        <p:txBody>
          <a:bodyPr>
            <a:normAutofit fontScale="90000"/>
          </a:bodyPr>
          <a:lstStyle/>
          <a:p>
            <a:pPr algn="ctr"/>
            <a:r>
              <a:rPr lang="en-US" sz="2200" b="1" dirty="0" smtClean="0"/>
              <a:t/>
            </a:r>
            <a:br>
              <a:rPr lang="en-US" sz="2200" b="1" dirty="0" smtClean="0"/>
            </a:br>
            <a:r>
              <a:rPr lang="en-US" sz="2200" b="1" dirty="0" smtClean="0"/>
              <a:t/>
            </a:r>
            <a:br>
              <a:rPr lang="en-US" sz="2200" b="1" dirty="0" smtClean="0"/>
            </a:br>
            <a:r>
              <a:rPr lang="en-US" sz="2200" b="1" dirty="0" smtClean="0"/>
              <a:t/>
            </a:r>
            <a:br>
              <a:rPr lang="en-US" sz="2200" b="1" dirty="0" smtClean="0"/>
            </a:br>
            <a:r>
              <a:rPr lang="en-US" sz="2200" b="1" dirty="0" smtClean="0"/>
              <a:t/>
            </a:r>
            <a:br>
              <a:rPr lang="en-US" sz="2200" b="1" dirty="0" smtClean="0"/>
            </a:br>
            <a:r>
              <a:rPr lang="en-US" sz="2200" b="1" dirty="0" smtClean="0"/>
              <a:t/>
            </a:r>
            <a:br>
              <a:rPr lang="en-US" sz="2200" b="1" dirty="0" smtClean="0"/>
            </a:br>
            <a:r>
              <a:rPr lang="en-US" sz="2200" b="1" dirty="0" smtClean="0"/>
              <a:t/>
            </a:r>
            <a:br>
              <a:rPr lang="en-US" sz="2200" b="1" dirty="0" smtClean="0"/>
            </a:br>
            <a:r>
              <a:rPr lang="ta-IN" sz="2200" b="1" dirty="0" smtClean="0"/>
              <a:t>வகுப்பு </a:t>
            </a:r>
            <a:r>
              <a:rPr lang="en-IN" sz="2200" b="1" dirty="0" smtClean="0"/>
              <a:t>6</a:t>
            </a:r>
            <a:r>
              <a:rPr lang="en-US" sz="2200" dirty="0" smtClean="0"/>
              <a:t/>
            </a:r>
            <a:br>
              <a:rPr lang="en-US" sz="2200" dirty="0" smtClean="0"/>
            </a:br>
            <a:r>
              <a:rPr lang="ta-IN" sz="2200" b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அத்தியாயம்</a:t>
            </a:r>
            <a:r>
              <a:rPr lang="en-IN" sz="2200" b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: 7 </a:t>
            </a:r>
            <a:r>
              <a:rPr lang="ta-IN" sz="2200" b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தாவரங்களைப் பற்றிக் தெரிந்து கொள்ளல்</a:t>
            </a:r>
            <a:endParaRPr lang="en-US" sz="4000" dirty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7467600" cy="5254752"/>
          </a:xfrm>
        </p:spPr>
        <p:txBody>
          <a:bodyPr>
            <a:normAutofit fontScale="77500" lnSpcReduction="20000"/>
          </a:bodyPr>
          <a:lstStyle/>
          <a:p>
            <a:pPr>
              <a:lnSpc>
                <a:spcPct val="160000"/>
              </a:lnSpc>
            </a:pPr>
            <a:r>
              <a:rPr lang="ta-IN" b="1" dirty="0" smtClean="0">
                <a:solidFill>
                  <a:srgbClr val="7030A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கற்றல் விளைவுகள் </a:t>
            </a:r>
            <a:endParaRPr lang="en-US" dirty="0" smtClean="0">
              <a:solidFill>
                <a:srgbClr val="7030A0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>
              <a:lnSpc>
                <a:spcPct val="160000"/>
              </a:lnSpc>
            </a:pPr>
            <a:r>
              <a:rPr lang="ta-I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தாவர உலகத்தில் காணப்படும் பன்முகத்</a:t>
            </a:r>
            <a:r>
              <a:rPr lang="en-US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ta-I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தன்மை</a:t>
            </a:r>
            <a:r>
              <a:rPr lang="en-US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யைப்</a:t>
            </a:r>
            <a:r>
              <a:rPr lang="en-US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புரிந்து</a:t>
            </a:r>
            <a:r>
              <a:rPr lang="en-US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கொள்ளுதல்</a:t>
            </a:r>
            <a:r>
              <a:rPr lang="en-US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</a:t>
            </a:r>
          </a:p>
          <a:p>
            <a:pPr lvl="0">
              <a:lnSpc>
                <a:spcPct val="160000"/>
              </a:lnSpc>
            </a:pPr>
            <a:r>
              <a:rPr lang="ta-I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தன் சுற்றுப்புறத்திலுள்ள தாவரங்களின் பன்முகத்தன்மையைப் பாராட்டுதல் மற்றும் இனங்காணல்</a:t>
            </a:r>
            <a:r>
              <a:rPr lang="en-US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</a:t>
            </a:r>
            <a:r>
              <a:rPr lang="ta-I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endParaRPr lang="en-US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lvl="0">
              <a:lnSpc>
                <a:spcPct val="160000"/>
              </a:lnSpc>
            </a:pPr>
            <a:r>
              <a:rPr lang="ta-I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தாவரங்களைச்  சிறுசெடி</a:t>
            </a:r>
            <a:r>
              <a:rPr lang="en-I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</a:t>
            </a:r>
            <a:r>
              <a:rPr lang="ta-I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புதர்ச்செடி மற்றும் மரங்கள் என வகைப்படுத்துதல்</a:t>
            </a:r>
            <a:r>
              <a:rPr lang="en-US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</a:t>
            </a:r>
          </a:p>
          <a:p>
            <a:pPr lvl="0">
              <a:lnSpc>
                <a:spcPct val="160000"/>
              </a:lnSpc>
            </a:pPr>
            <a:r>
              <a:rPr lang="ta-I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செடிகளின் உயரத்தை அளத்தல்</a:t>
            </a:r>
            <a:r>
              <a:rPr lang="en-US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</a:t>
            </a:r>
            <a:r>
              <a:rPr lang="ta-I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endParaRPr lang="en-US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lvl="0">
              <a:lnSpc>
                <a:spcPct val="160000"/>
              </a:lnSpc>
            </a:pPr>
            <a:r>
              <a:rPr lang="ta-I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உற்றுநோக்கியதைப்  படம் வரைந்து பாகங்களைக் குறித்தல் </a:t>
            </a:r>
            <a:endParaRPr lang="en-US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>
              <a:lnSpc>
                <a:spcPct val="160000"/>
              </a:lnSpc>
            </a:pPr>
            <a:r>
              <a:rPr lang="ta-I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தாவரங்களிடம் அக்கறை காட்டுதல்</a:t>
            </a:r>
            <a:r>
              <a:rPr lang="en-US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</a:t>
            </a:r>
            <a:r>
              <a:rPr lang="ta-I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 </a:t>
            </a:r>
            <a:endParaRPr lang="en-US" dirty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ta-IN" b="1" dirty="0" smtClean="0"/>
              <a:t>அறிவியல் என்றால் என்ன</a:t>
            </a:r>
            <a:r>
              <a:rPr lang="en-US" b="1" dirty="0" smtClean="0"/>
              <a:t>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>
              <a:lnSpc>
                <a:spcPct val="170000"/>
              </a:lnSpc>
              <a:buFont typeface="Wingdings" pitchFamily="2" charset="2"/>
              <a:buChar char="ü"/>
            </a:pPr>
            <a:r>
              <a:rPr lang="ta-IN" dirty="0" smtClean="0"/>
              <a:t>முற்காலத்திலிருந்து ஒருவகையான துலங்கல் என்பது இயற்பியல் மற்றும் உயிரியல் சார்ந்த சூழல்களை உற்றுநோக்குவதும்</a:t>
            </a:r>
            <a:endParaRPr lang="en-US" dirty="0" smtClean="0"/>
          </a:p>
          <a:p>
            <a:pPr>
              <a:lnSpc>
                <a:spcPct val="170000"/>
              </a:lnSpc>
              <a:buFont typeface="Wingdings" pitchFamily="2" charset="2"/>
              <a:buChar char="ü"/>
            </a:pPr>
            <a:r>
              <a:rPr lang="ta-IN" dirty="0" smtClean="0"/>
              <a:t>அர்த்தமுள்ள அமைப்புகள் மற்றும் தொடர்புகளை எதிர்நோக்கியும்</a:t>
            </a:r>
            <a:r>
              <a:rPr lang="en-IN" dirty="0" smtClean="0"/>
              <a:t>,</a:t>
            </a:r>
          </a:p>
          <a:p>
            <a:pPr>
              <a:lnSpc>
                <a:spcPct val="170000"/>
              </a:lnSpc>
              <a:buFont typeface="Wingdings" pitchFamily="2" charset="2"/>
              <a:buChar char="ü"/>
            </a:pPr>
            <a:r>
              <a:rPr lang="en-IN" dirty="0" smtClean="0"/>
              <a:t> </a:t>
            </a:r>
            <a:r>
              <a:rPr lang="ta-IN" dirty="0" smtClean="0"/>
              <a:t>கருத்துரு மாதிரிகளை கட்டமைத்தும்</a:t>
            </a:r>
            <a:endParaRPr lang="en-US" dirty="0" smtClean="0"/>
          </a:p>
          <a:p>
            <a:pPr>
              <a:lnSpc>
                <a:spcPct val="170000"/>
              </a:lnSpc>
              <a:buFont typeface="Wingdings" pitchFamily="2" charset="2"/>
              <a:buChar char="ü"/>
            </a:pPr>
            <a:r>
              <a:rPr lang="ta-IN" dirty="0" smtClean="0"/>
              <a:t>கூர்ந்து உற்றுநோக்குவதன் மூலம் உலகை புரிந்து கொண்டும்</a:t>
            </a:r>
            <a:r>
              <a:rPr lang="en-IN" dirty="0" smtClean="0"/>
              <a:t> </a:t>
            </a:r>
            <a:r>
              <a:rPr lang="ta-IN" dirty="0" smtClean="0"/>
              <a:t>கோட்பாடுகள்</a:t>
            </a:r>
            <a:r>
              <a:rPr lang="en-IN" dirty="0" smtClean="0"/>
              <a:t>, </a:t>
            </a:r>
            <a:r>
              <a:rPr lang="ta-IN" dirty="0" smtClean="0"/>
              <a:t>விதிகள் மற்றும் தத்துவங்களை உருவாக்குவதே அறிவியல்</a:t>
            </a:r>
            <a:r>
              <a:rPr lang="en-IN" dirty="0" smtClean="0"/>
              <a:t>. 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ta-IN" b="1" dirty="0" smtClean="0">
                <a:solidFill>
                  <a:srgbClr val="7030A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கற்றல்</a:t>
            </a:r>
            <a:r>
              <a:rPr lang="ta-IN" b="1" dirty="0" smtClean="0">
                <a:solidFill>
                  <a:srgbClr val="7030A0"/>
                </a:solidFill>
              </a:rPr>
              <a:t> </a:t>
            </a:r>
            <a:r>
              <a:rPr lang="ta-IN" b="1" dirty="0" smtClean="0">
                <a:solidFill>
                  <a:srgbClr val="7030A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விளைவுகள் </a:t>
            </a:r>
            <a:r>
              <a:rPr lang="en-US" dirty="0" smtClean="0">
                <a:solidFill>
                  <a:srgbClr val="7030A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/>
            </a:r>
            <a:br>
              <a:rPr lang="en-US" dirty="0" smtClean="0">
                <a:solidFill>
                  <a:srgbClr val="7030A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</a:br>
            <a:endParaRPr lang="en-US" dirty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lvl="0">
              <a:lnSpc>
                <a:spcPct val="170000"/>
              </a:lnSpc>
            </a:pPr>
            <a:r>
              <a:rPr lang="ta-I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காகிதத்தைப் பயன்படுத்தித் திட்டமிடுதல்</a:t>
            </a:r>
            <a:r>
              <a:rPr lang="en-I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</a:t>
            </a:r>
            <a:r>
              <a:rPr lang="ta-I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வரைதல் மற்றும் அட்டைகளைத் தயாரித்தலில் படைப்பாற்றலை வெளிப்படுத்துதல்</a:t>
            </a:r>
            <a:r>
              <a:rPr lang="en-I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 </a:t>
            </a:r>
            <a:endParaRPr lang="en-US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lvl="0">
              <a:lnSpc>
                <a:spcPct val="170000"/>
              </a:lnSpc>
            </a:pPr>
            <a:r>
              <a:rPr lang="ta-I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நேர்மை, புறவயத்தன்மை மற்றும் ஒத்துழைப்பு போன்ற விழுமியங்களை வெளிக்காட்டுதல்</a:t>
            </a:r>
            <a:r>
              <a:rPr lang="en-I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 </a:t>
            </a:r>
            <a:endParaRPr lang="en-US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lvl="0">
              <a:lnSpc>
                <a:spcPct val="170000"/>
              </a:lnSpc>
            </a:pPr>
            <a:r>
              <a:rPr lang="ta-I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உலகத்திலுள்ள தாவரங்களின் பன்முகத்தன்மை பற்றிக் கலந்துரையாடல் மற்றும் பாராட்டுதல் </a:t>
            </a:r>
            <a:endParaRPr lang="en-US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>
              <a:lnSpc>
                <a:spcPct val="170000"/>
              </a:lnSpc>
              <a:buNone/>
            </a:pPr>
            <a:endParaRPr lang="en-US" dirty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sz="3200" b="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/>
            </a:r>
            <a:br>
              <a:rPr lang="en-US" sz="3200" b="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</a:br>
            <a:r>
              <a:rPr lang="en-US" sz="3200" b="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/>
            </a:r>
            <a:br>
              <a:rPr lang="en-US" sz="3200" b="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</a:br>
            <a:r>
              <a:rPr lang="en-US" sz="3200" b="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/>
            </a:r>
            <a:br>
              <a:rPr lang="en-US" sz="3200" b="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</a:br>
            <a:r>
              <a:rPr lang="en-US" sz="3200" b="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/>
            </a:r>
            <a:br>
              <a:rPr lang="en-US" sz="3200" b="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</a:br>
            <a:r>
              <a:rPr lang="ta-IN" sz="3200" b="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செயல்பாடு </a:t>
            </a:r>
            <a:r>
              <a:rPr lang="en-IN" sz="3200" b="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1</a:t>
            </a:r>
            <a:r>
              <a:rPr lang="en-US" sz="3200" b="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/>
            </a:r>
            <a:br>
              <a:rPr lang="en-US" sz="3200" b="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</a:br>
            <a:r>
              <a:rPr lang="ta-IN" sz="3200" b="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சுற்றுப்புறத்தை ஆய்வு செய்தல்</a:t>
            </a:r>
            <a:endParaRPr lang="en-US" sz="3200" b="0" dirty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lnSpc>
                <a:spcPct val="160000"/>
              </a:lnSpc>
            </a:pPr>
            <a:r>
              <a:rPr lang="ta-I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வகுப்பைப் பல குழுக்களாக ஆசிரியர் பிரிக்கலாம்</a:t>
            </a:r>
            <a:r>
              <a:rPr lang="en-I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 </a:t>
            </a:r>
            <a:r>
              <a:rPr lang="ta-I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ஒவ்வொரு குழுவிலும்</a:t>
            </a:r>
            <a:r>
              <a:rPr lang="en-I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5 </a:t>
            </a:r>
            <a:r>
              <a:rPr lang="ta-I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மாணவர்கள் இருக்கலாம்</a:t>
            </a:r>
            <a:r>
              <a:rPr lang="en-I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 </a:t>
            </a:r>
            <a:r>
              <a:rPr lang="ta-I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பள்ளி வளாகத்தை ஆராய்ந்து அதில் வளர்ந்துள்ள பல்வேறு தாவரங்களை உற்றுநோக்</a:t>
            </a:r>
            <a:r>
              <a:rPr lang="en-US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குதல்</a:t>
            </a:r>
            <a:endParaRPr lang="en-US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>
              <a:lnSpc>
                <a:spcPct val="160000"/>
              </a:lnSpc>
            </a:pPr>
            <a:r>
              <a:rPr lang="ta-I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அவர்களின் சிந்தனைக்குத் தகுந்தவாறு தாவரங்களை உற்றுநோக்கி</a:t>
            </a:r>
            <a:r>
              <a:rPr lang="en-I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</a:t>
            </a:r>
            <a:r>
              <a:rPr lang="ta-I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பல்வேறு தாவரங்களை வெவ்வேறு வகைகளாக வகைப்படுத்த ஆசிரியர் கூறலாம்</a:t>
            </a:r>
            <a:r>
              <a:rPr lang="en-I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 </a:t>
            </a:r>
            <a:r>
              <a:rPr lang="ta-I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எடுத்துக்காட்டு</a:t>
            </a:r>
            <a:r>
              <a:rPr lang="en-I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</a:t>
            </a:r>
            <a:r>
              <a:rPr lang="ta-I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உயரம்</a:t>
            </a:r>
            <a:r>
              <a:rPr lang="en-I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</a:t>
            </a:r>
            <a:r>
              <a:rPr lang="ta-I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அவை நிலத்தின் மேல் படர்கின்றனவா</a:t>
            </a:r>
            <a:r>
              <a:rPr lang="en-I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? </a:t>
            </a:r>
            <a:r>
              <a:rPr lang="ta-I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அல்லது மற்ற தாவரங்கள், சுவர் மற்ற அமைப்புகள் மீது ஏறுகின்றனவா</a:t>
            </a:r>
            <a:r>
              <a:rPr lang="en-I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? </a:t>
            </a:r>
            <a:endParaRPr lang="en-US" dirty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38200"/>
            <a:ext cx="7467600" cy="5635752"/>
          </a:xfrm>
        </p:spPr>
        <p:txBody>
          <a:bodyPr>
            <a:normAutofit fontScale="85000" lnSpcReduction="10000"/>
          </a:bodyPr>
          <a:lstStyle/>
          <a:p>
            <a:pPr>
              <a:lnSpc>
                <a:spcPct val="170000"/>
              </a:lnSpc>
            </a:pPr>
            <a:r>
              <a:rPr lang="ta-I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தாங்கள் உற்றுநோக்கியதைக் குறிப்பு எடுக்குமாறு ஒவ்வொரு குழுவையும் கூறலாம்</a:t>
            </a:r>
            <a:r>
              <a:rPr lang="en-I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 </a:t>
            </a:r>
            <a:r>
              <a:rPr lang="ta-I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உற்றுநோக்கப்பட்டதில் ஒவ்வொரு  மாணவரின் கருத்துகளும் வேறுபடலாம்</a:t>
            </a:r>
            <a:r>
              <a:rPr lang="en-I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 </a:t>
            </a:r>
            <a:r>
              <a:rPr lang="ta-I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அதனால்</a:t>
            </a:r>
            <a:r>
              <a:rPr lang="en-I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</a:t>
            </a:r>
            <a:r>
              <a:rPr lang="ta-I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மாணவர்கள் தங்கள் குழுக்களில் தாங்கள் உற்றுநோக்கியவற்றைப் பற்றிக் கலந்துரையாடி</a:t>
            </a:r>
            <a:r>
              <a:rPr lang="en-I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</a:t>
            </a:r>
            <a:r>
              <a:rPr lang="ta-I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அதைப் பற்றிய ஒருமித்த முடிவுக்கு வரலாம்</a:t>
            </a:r>
            <a:r>
              <a:rPr lang="en-I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 </a:t>
            </a:r>
            <a:r>
              <a:rPr lang="ta-I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அதன்படி உற்றுநோக்கல் படிவத்தில் உற்றுநோக்கியதை எழுதலாம்</a:t>
            </a:r>
            <a:r>
              <a:rPr lang="en-I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 </a:t>
            </a:r>
            <a:endParaRPr lang="en-US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>
              <a:lnSpc>
                <a:spcPct val="170000"/>
              </a:lnSpc>
            </a:pPr>
            <a:r>
              <a:rPr lang="ta-I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மாணவர்கள் பள்ளி வளாகத்தில் தாவரங்களுக்குப் பாதிப்பு ஏற்படாமல் அதிக கவனம் செலுத்த வேண்டும்</a:t>
            </a:r>
            <a:endParaRPr lang="en-US" dirty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594360"/>
          </a:xfrm>
        </p:spPr>
        <p:txBody>
          <a:bodyPr/>
          <a:lstStyle/>
          <a:p>
            <a:pPr algn="ctr"/>
            <a:r>
              <a:rPr lang="ta-IN" b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மதிப்பீடு</a:t>
            </a:r>
            <a:endParaRPr lang="en-US" dirty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>
              <a:lnSpc>
                <a:spcPct val="150000"/>
              </a:lnSpc>
            </a:pPr>
            <a:r>
              <a:rPr lang="ta-I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ஒவ்வொரு குழுவையும் தாங்கள் உற்றுநோக்கியதை வகுப்பில் பகிரச் சொல்லலாம்</a:t>
            </a:r>
            <a:r>
              <a:rPr lang="en-I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 </a:t>
            </a:r>
          </a:p>
          <a:p>
            <a:pPr>
              <a:lnSpc>
                <a:spcPct val="150000"/>
              </a:lnSpc>
            </a:pPr>
            <a:r>
              <a:rPr lang="ta-I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அட்டவணை</a:t>
            </a:r>
            <a:r>
              <a:rPr lang="en-I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2</a:t>
            </a:r>
            <a:r>
              <a:rPr lang="en-IN" b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ta-I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ல் உள்ளது போன்ற அட்டவணை தயாரித்து அதை நிரப்ப மாணவர்களுக்குக் கூறலாம்</a:t>
            </a:r>
            <a:endParaRPr lang="en-US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>
              <a:lnSpc>
                <a:spcPct val="150000"/>
              </a:lnSpc>
            </a:pPr>
            <a:r>
              <a:rPr lang="ta-I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தங்களின் அட்டவணையை மற்ற குழுக்களிலுள்ள நண்பர்களோடு ஒப்பிட்டும் கலந்துரையாடலாம்</a:t>
            </a:r>
            <a:r>
              <a:rPr lang="en-I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 </a:t>
            </a:r>
            <a:r>
              <a:rPr lang="ta-I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தாவரங்கள் பற்றிய வகைப்பாட்டில்  மாணவர்களின் புரிதலை மதிப்பீடு செய்வதில் இது ஒரு பகுதியாகும்</a:t>
            </a:r>
            <a:endParaRPr lang="en-US" dirty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487362"/>
          </a:xfrm>
        </p:spPr>
        <p:txBody>
          <a:bodyPr>
            <a:normAutofit fontScale="90000"/>
          </a:bodyPr>
          <a:lstStyle/>
          <a:p>
            <a:r>
              <a:rPr lang="ta-IN" b="1" dirty="0" smtClean="0"/>
              <a:t>அட்டவணை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0" y="990600"/>
          <a:ext cx="8001000" cy="3429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89000"/>
                <a:gridCol w="889000"/>
                <a:gridCol w="889000"/>
                <a:gridCol w="990600"/>
                <a:gridCol w="838200"/>
                <a:gridCol w="838200"/>
                <a:gridCol w="889000"/>
                <a:gridCol w="889000"/>
                <a:gridCol w="889000"/>
              </a:tblGrid>
              <a:tr h="200025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0" algn="l"/>
                        </a:tabLst>
                      </a:pPr>
                      <a:r>
                        <a:rPr lang="ta-IN" sz="1200" dirty="0">
                          <a:latin typeface="Calibri"/>
                          <a:ea typeface="Times New Roman"/>
                          <a:cs typeface="Arial Unicode MS"/>
                        </a:rPr>
                        <a:t>தாவரத்தின் பெயர்</a:t>
                      </a:r>
                      <a:endParaRPr lang="en-US" sz="1100" dirty="0">
                        <a:latin typeface="Calibri"/>
                        <a:ea typeface="Times New Roman"/>
                        <a:cs typeface="Latha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0" algn="l"/>
                        </a:tabLst>
                      </a:pPr>
                      <a:r>
                        <a:rPr lang="ta-IN" sz="1200" dirty="0">
                          <a:latin typeface="Calibri"/>
                          <a:ea typeface="Times New Roman"/>
                          <a:cs typeface="Arial Unicode MS"/>
                        </a:rPr>
                        <a:t>நிரல்</a:t>
                      </a:r>
                      <a:r>
                        <a:rPr lang="en-IN" sz="1200" dirty="0">
                          <a:latin typeface="Arial Unicode MS"/>
                          <a:ea typeface="Times New Roman"/>
                          <a:cs typeface="Latha"/>
                        </a:rPr>
                        <a:t> 1 </a:t>
                      </a:r>
                      <a:r>
                        <a:rPr lang="ta-IN" sz="1200" dirty="0">
                          <a:latin typeface="Calibri"/>
                          <a:ea typeface="Times New Roman"/>
                          <a:cs typeface="Arial Unicode MS"/>
                        </a:rPr>
                        <a:t>நன்கு முழுமையாக வளர்ந்த தாவரத்தின் உயரம்</a:t>
                      </a:r>
                      <a:endParaRPr lang="en-US" sz="1100" dirty="0">
                        <a:latin typeface="Calibri"/>
                        <a:ea typeface="Times New Roman"/>
                        <a:cs typeface="Latha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0" algn="l"/>
                        </a:tabLst>
                      </a:pPr>
                      <a:r>
                        <a:rPr lang="ta-IN" sz="1200" dirty="0">
                          <a:latin typeface="Calibri"/>
                          <a:ea typeface="Times New Roman"/>
                          <a:cs typeface="Arial Unicode MS"/>
                        </a:rPr>
                        <a:t>நிரல்</a:t>
                      </a:r>
                      <a:r>
                        <a:rPr lang="en-IN" sz="1200" dirty="0">
                          <a:latin typeface="Arial Unicode MS"/>
                          <a:ea typeface="Times New Roman"/>
                          <a:cs typeface="Latha"/>
                        </a:rPr>
                        <a:t> 2 </a:t>
                      </a:r>
                      <a:endParaRPr lang="en-US" sz="1100" dirty="0">
                        <a:latin typeface="Calibri"/>
                        <a:ea typeface="Times New Roman"/>
                        <a:cs typeface="Latha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0" algn="l"/>
                        </a:tabLst>
                      </a:pPr>
                      <a:r>
                        <a:rPr lang="en-IN" sz="1200" dirty="0">
                          <a:latin typeface="Arial Unicode MS"/>
                          <a:ea typeface="Times New Roman"/>
                          <a:cs typeface="Latha"/>
                        </a:rPr>
                        <a:t> </a:t>
                      </a:r>
                      <a:r>
                        <a:rPr lang="ta-IN" sz="1200" dirty="0">
                          <a:latin typeface="Calibri"/>
                          <a:ea typeface="Times New Roman"/>
                          <a:cs typeface="Arial Unicode MS"/>
                        </a:rPr>
                        <a:t>தண்டு</a:t>
                      </a:r>
                      <a:endParaRPr lang="en-US" sz="1100" dirty="0">
                        <a:latin typeface="Calibri"/>
                        <a:ea typeface="Times New Roman"/>
                        <a:cs typeface="Latha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0" algn="l"/>
                        </a:tabLst>
                      </a:pPr>
                      <a:r>
                        <a:rPr lang="ta-IN" sz="1200" dirty="0">
                          <a:latin typeface="Calibri"/>
                          <a:ea typeface="Times New Roman"/>
                          <a:cs typeface="Arial Unicode MS"/>
                        </a:rPr>
                        <a:t>நிரல்</a:t>
                      </a:r>
                      <a:r>
                        <a:rPr lang="en-IN" sz="1200" dirty="0">
                          <a:latin typeface="Arial Unicode MS"/>
                          <a:ea typeface="Times New Roman"/>
                          <a:cs typeface="Latha"/>
                        </a:rPr>
                        <a:t> 3 </a:t>
                      </a:r>
                      <a:endParaRPr lang="en-US" sz="1100" dirty="0">
                        <a:latin typeface="Calibri"/>
                        <a:ea typeface="Times New Roman"/>
                        <a:cs typeface="Latha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0" algn="l"/>
                        </a:tabLst>
                      </a:pPr>
                      <a:r>
                        <a:rPr lang="ta-IN" sz="1200" dirty="0">
                          <a:latin typeface="Calibri"/>
                          <a:ea typeface="Times New Roman"/>
                          <a:cs typeface="Arial Unicode MS"/>
                        </a:rPr>
                        <a:t>கிளைகளின் அமைவிடம்</a:t>
                      </a:r>
                      <a:endParaRPr lang="en-US" sz="1100" dirty="0">
                        <a:latin typeface="Calibri"/>
                        <a:ea typeface="Times New Roman"/>
                        <a:cs typeface="Latha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0" algn="l"/>
                        </a:tabLst>
                      </a:pPr>
                      <a:r>
                        <a:rPr lang="ta-IN" sz="1200" dirty="0">
                          <a:latin typeface="Calibri"/>
                          <a:ea typeface="Times New Roman"/>
                          <a:cs typeface="Arial Unicode MS"/>
                        </a:rPr>
                        <a:t>நிரல்</a:t>
                      </a:r>
                      <a:r>
                        <a:rPr lang="en-IN" sz="1200" dirty="0">
                          <a:latin typeface="Arial Unicode MS"/>
                          <a:ea typeface="Times New Roman"/>
                          <a:cs typeface="Latha"/>
                        </a:rPr>
                        <a:t> 4</a:t>
                      </a:r>
                      <a:endParaRPr lang="en-US" sz="1100" dirty="0">
                        <a:latin typeface="Calibri"/>
                        <a:ea typeface="Times New Roman"/>
                        <a:cs typeface="Latha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0" algn="l"/>
                        </a:tabLst>
                      </a:pPr>
                      <a:r>
                        <a:rPr lang="ta-IN" sz="1200" dirty="0">
                          <a:latin typeface="Calibri"/>
                          <a:ea typeface="Times New Roman"/>
                          <a:cs typeface="Arial Unicode MS"/>
                        </a:rPr>
                        <a:t>தாவரத்தின் பெயர்</a:t>
                      </a:r>
                      <a:endParaRPr lang="en-US" sz="1100" dirty="0">
                        <a:latin typeface="Calibri"/>
                        <a:ea typeface="Times New Roman"/>
                        <a:cs typeface="Latha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0" algn="l"/>
                        </a:tabLst>
                      </a:pPr>
                      <a:r>
                        <a:rPr lang="ta-IN" sz="1200" dirty="0">
                          <a:latin typeface="Calibri"/>
                          <a:ea typeface="Times New Roman"/>
                          <a:cs typeface="Arial Unicode MS"/>
                        </a:rPr>
                        <a:t>நிரல்</a:t>
                      </a:r>
                      <a:r>
                        <a:rPr lang="en-IN" sz="1200" dirty="0">
                          <a:latin typeface="Arial Unicode MS"/>
                          <a:ea typeface="Times New Roman"/>
                          <a:cs typeface="Latha"/>
                        </a:rPr>
                        <a:t> 1 </a:t>
                      </a:r>
                      <a:r>
                        <a:rPr lang="ta-IN" sz="1200" dirty="0">
                          <a:latin typeface="Calibri"/>
                          <a:ea typeface="Times New Roman"/>
                          <a:cs typeface="Arial Unicode MS"/>
                        </a:rPr>
                        <a:t>நன்கு முழுமையாக வளர்ந்த தாவரத்தின் உயரம்</a:t>
                      </a:r>
                      <a:endParaRPr lang="en-US" sz="1100" dirty="0">
                        <a:latin typeface="Calibri"/>
                        <a:ea typeface="Times New Roman"/>
                        <a:cs typeface="Latha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0" algn="l"/>
                        </a:tabLst>
                      </a:pPr>
                      <a:r>
                        <a:rPr lang="ta-IN" sz="1200" dirty="0">
                          <a:latin typeface="Calibri"/>
                          <a:ea typeface="Times New Roman"/>
                          <a:cs typeface="Arial Unicode MS"/>
                        </a:rPr>
                        <a:t>நிரல்</a:t>
                      </a:r>
                      <a:r>
                        <a:rPr lang="en-IN" sz="1200" dirty="0">
                          <a:latin typeface="Arial Unicode MS"/>
                          <a:ea typeface="Times New Roman"/>
                          <a:cs typeface="Latha"/>
                        </a:rPr>
                        <a:t> 2 </a:t>
                      </a:r>
                      <a:endParaRPr lang="en-US" sz="1100" dirty="0">
                        <a:latin typeface="Calibri"/>
                        <a:ea typeface="Times New Roman"/>
                        <a:cs typeface="Latha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0" algn="l"/>
                        </a:tabLst>
                      </a:pPr>
                      <a:r>
                        <a:rPr lang="en-IN" sz="1200" dirty="0">
                          <a:latin typeface="Arial Unicode MS"/>
                          <a:ea typeface="Times New Roman"/>
                          <a:cs typeface="Latha"/>
                        </a:rPr>
                        <a:t> </a:t>
                      </a:r>
                      <a:r>
                        <a:rPr lang="ta-IN" sz="1200" dirty="0">
                          <a:latin typeface="Calibri"/>
                          <a:ea typeface="Times New Roman"/>
                          <a:cs typeface="Arial Unicode MS"/>
                        </a:rPr>
                        <a:t>தண்டு</a:t>
                      </a:r>
                      <a:endParaRPr lang="en-US" sz="1100" dirty="0">
                        <a:latin typeface="Calibri"/>
                        <a:ea typeface="Times New Roman"/>
                        <a:cs typeface="Latha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0" algn="l"/>
                        </a:tabLst>
                      </a:pPr>
                      <a:r>
                        <a:rPr lang="ta-IN" sz="1200" dirty="0">
                          <a:latin typeface="Calibri"/>
                          <a:ea typeface="Times New Roman"/>
                          <a:cs typeface="Arial Unicode MS"/>
                        </a:rPr>
                        <a:t>நிரல்</a:t>
                      </a:r>
                      <a:r>
                        <a:rPr lang="en-IN" sz="1200" dirty="0">
                          <a:latin typeface="Arial Unicode MS"/>
                          <a:ea typeface="Times New Roman"/>
                          <a:cs typeface="Latha"/>
                        </a:rPr>
                        <a:t> 3 </a:t>
                      </a:r>
                      <a:endParaRPr lang="en-US" sz="1100" dirty="0">
                        <a:latin typeface="Calibri"/>
                        <a:ea typeface="Times New Roman"/>
                        <a:cs typeface="Latha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0" algn="l"/>
                        </a:tabLst>
                      </a:pPr>
                      <a:r>
                        <a:rPr lang="ta-IN" sz="1200" dirty="0">
                          <a:latin typeface="Calibri"/>
                          <a:ea typeface="Times New Roman"/>
                          <a:cs typeface="Arial Unicode MS"/>
                        </a:rPr>
                        <a:t>கிளைகளின் அமைவிடம்</a:t>
                      </a:r>
                      <a:endParaRPr lang="en-US" sz="1100" dirty="0">
                        <a:latin typeface="Calibri"/>
                        <a:ea typeface="Times New Roman"/>
                        <a:cs typeface="Latha"/>
                      </a:endParaRPr>
                    </a:p>
                  </a:txBody>
                  <a:tcPr marL="68580" marR="68580" marT="0" marB="0"/>
                </a:tc>
              </a:tr>
              <a:tr h="85725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0" algn="l"/>
                        </a:tabLst>
                      </a:pPr>
                      <a:r>
                        <a:rPr lang="ta-IN" sz="1200">
                          <a:latin typeface="Calibri"/>
                          <a:ea typeface="Times New Roman"/>
                          <a:cs typeface="Arial Unicode MS"/>
                        </a:rPr>
                        <a:t>பச்சை</a:t>
                      </a:r>
                      <a:endParaRPr lang="en-US" sz="1100">
                        <a:latin typeface="Calibri"/>
                        <a:ea typeface="Times New Roman"/>
                        <a:cs typeface="Latha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0" algn="l"/>
                        </a:tabLst>
                      </a:pPr>
                      <a:r>
                        <a:rPr lang="ta-IN" sz="1200">
                          <a:latin typeface="Calibri"/>
                          <a:ea typeface="Times New Roman"/>
                          <a:cs typeface="Arial Unicode MS"/>
                        </a:rPr>
                        <a:t>மென்மை தன்மை</a:t>
                      </a:r>
                      <a:endParaRPr lang="en-US" sz="1100">
                        <a:latin typeface="Calibri"/>
                        <a:ea typeface="Times New Roman"/>
                        <a:cs typeface="Latha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0" algn="l"/>
                        </a:tabLst>
                      </a:pPr>
                      <a:r>
                        <a:rPr lang="ta-IN" sz="1200">
                          <a:latin typeface="Calibri"/>
                          <a:ea typeface="Times New Roman"/>
                          <a:cs typeface="Arial Unicode MS"/>
                        </a:rPr>
                        <a:t>தடிமன் </a:t>
                      </a:r>
                      <a:endParaRPr lang="en-US" sz="1100">
                        <a:latin typeface="Calibri"/>
                        <a:ea typeface="Times New Roman"/>
                        <a:cs typeface="Latha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a-IN" sz="1200">
                          <a:latin typeface="Calibri"/>
                          <a:ea typeface="Times New Roman"/>
                          <a:cs typeface="Arial Unicode MS"/>
                        </a:rPr>
                        <a:t>கடினத் தன்மை</a:t>
                      </a:r>
                      <a:endParaRPr lang="en-US" sz="1100">
                        <a:latin typeface="Calibri"/>
                        <a:ea typeface="Times New Roman"/>
                        <a:cs typeface="Latha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0" algn="l"/>
                        </a:tabLst>
                      </a:pPr>
                      <a:r>
                        <a:rPr lang="ta-IN" sz="1200">
                          <a:latin typeface="Calibri"/>
                          <a:ea typeface="Times New Roman"/>
                          <a:cs typeface="Arial Unicode MS"/>
                        </a:rPr>
                        <a:t>தண்டின் அடிப்பகுதி</a:t>
                      </a:r>
                      <a:endParaRPr lang="en-US" sz="1100">
                        <a:latin typeface="Calibri"/>
                        <a:ea typeface="Times New Roman"/>
                        <a:cs typeface="Latha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0" algn="l"/>
                        </a:tabLst>
                      </a:pPr>
                      <a:r>
                        <a:rPr lang="ta-IN" sz="1200">
                          <a:latin typeface="Calibri"/>
                          <a:ea typeface="Times New Roman"/>
                          <a:cs typeface="Arial Unicode MS"/>
                        </a:rPr>
                        <a:t>தண்டின் மேல்பகுதி</a:t>
                      </a:r>
                      <a:endParaRPr lang="en-US" sz="1100">
                        <a:latin typeface="Calibri"/>
                        <a:ea typeface="Times New Roman"/>
                        <a:cs typeface="Latha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0" algn="l"/>
                        </a:tabLst>
                      </a:pPr>
                      <a:r>
                        <a:rPr lang="ta-IN" sz="1200" dirty="0">
                          <a:latin typeface="Calibri"/>
                          <a:ea typeface="Times New Roman"/>
                          <a:cs typeface="Arial Unicode MS"/>
                        </a:rPr>
                        <a:t>தாவரத்தின் வகை </a:t>
                      </a:r>
                      <a:endParaRPr lang="en-US" sz="1100" dirty="0">
                        <a:latin typeface="Calibri"/>
                        <a:ea typeface="Times New Roman"/>
                        <a:cs typeface="Latha"/>
                      </a:endParaRPr>
                    </a:p>
                  </a:txBody>
                  <a:tcPr marL="68580" marR="68580" marT="0" marB="0"/>
                </a:tc>
              </a:tr>
              <a:tr h="57150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0" algn="l"/>
                        </a:tabLst>
                      </a:pPr>
                      <a:r>
                        <a:rPr lang="ta-IN" sz="1200">
                          <a:latin typeface="Calibri"/>
                          <a:ea typeface="Times New Roman"/>
                          <a:cs typeface="Arial Unicode MS"/>
                        </a:rPr>
                        <a:t>மாமரம் </a:t>
                      </a:r>
                      <a:endParaRPr lang="en-US" sz="1100">
                        <a:latin typeface="Calibri"/>
                        <a:ea typeface="Times New Roman"/>
                        <a:cs typeface="Latha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0" algn="l"/>
                        </a:tabLst>
                      </a:pPr>
                      <a:r>
                        <a:rPr lang="ta-IN" sz="1200">
                          <a:latin typeface="Calibri"/>
                          <a:ea typeface="Times New Roman"/>
                          <a:cs typeface="Arial Unicode MS"/>
                        </a:rPr>
                        <a:t>மிக உயரம் </a:t>
                      </a:r>
                      <a:endParaRPr lang="en-US" sz="1100">
                        <a:latin typeface="Calibri"/>
                        <a:ea typeface="Times New Roman"/>
                        <a:cs typeface="Latha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0" algn="l"/>
                        </a:tabLst>
                      </a:pPr>
                      <a:r>
                        <a:rPr lang="ta-IN" sz="1200">
                          <a:latin typeface="Calibri"/>
                          <a:ea typeface="Times New Roman"/>
                          <a:cs typeface="Arial Unicode MS"/>
                        </a:rPr>
                        <a:t>இல்லை</a:t>
                      </a:r>
                      <a:endParaRPr lang="en-US" sz="1100">
                        <a:latin typeface="Calibri"/>
                        <a:ea typeface="Times New Roman"/>
                        <a:cs typeface="Latha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0" algn="l"/>
                        </a:tabLst>
                      </a:pPr>
                      <a:r>
                        <a:rPr lang="ta-IN" sz="1200">
                          <a:latin typeface="Calibri"/>
                          <a:ea typeface="Times New Roman"/>
                          <a:cs typeface="Arial Unicode MS"/>
                        </a:rPr>
                        <a:t>இல்லை </a:t>
                      </a:r>
                      <a:endParaRPr lang="en-US" sz="1100">
                        <a:latin typeface="Calibri"/>
                        <a:ea typeface="Times New Roman"/>
                        <a:cs typeface="Latha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0" algn="l"/>
                        </a:tabLst>
                      </a:pPr>
                      <a:r>
                        <a:rPr lang="ta-IN" sz="1200" dirty="0">
                          <a:latin typeface="Calibri"/>
                          <a:ea typeface="Times New Roman"/>
                          <a:cs typeface="Arial Unicode MS"/>
                        </a:rPr>
                        <a:t>ஆம் </a:t>
                      </a:r>
                      <a:endParaRPr lang="en-US" sz="1100" dirty="0">
                        <a:latin typeface="Calibri"/>
                        <a:ea typeface="Times New Roman"/>
                        <a:cs typeface="Latha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0" algn="l"/>
                        </a:tabLst>
                      </a:pPr>
                      <a:r>
                        <a:rPr lang="ta-IN" sz="1200" dirty="0">
                          <a:latin typeface="Calibri"/>
                          <a:ea typeface="Times New Roman"/>
                          <a:cs typeface="Arial Unicode MS"/>
                        </a:rPr>
                        <a:t>ஆம் </a:t>
                      </a:r>
                      <a:endParaRPr lang="en-US" sz="1100" dirty="0">
                        <a:latin typeface="Calibri"/>
                        <a:ea typeface="Times New Roman"/>
                        <a:cs typeface="Latha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0" algn="l"/>
                        </a:tabLst>
                      </a:pPr>
                      <a:r>
                        <a:rPr lang="ta-IN" sz="1200">
                          <a:latin typeface="Calibri"/>
                          <a:ea typeface="Times New Roman"/>
                          <a:cs typeface="Arial Unicode MS"/>
                        </a:rPr>
                        <a:t>இல்லை </a:t>
                      </a:r>
                      <a:endParaRPr lang="en-US" sz="1100">
                        <a:latin typeface="Calibri"/>
                        <a:ea typeface="Times New Roman"/>
                        <a:cs typeface="Latha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0" algn="l"/>
                        </a:tabLst>
                      </a:pPr>
                      <a:r>
                        <a:rPr lang="ta-IN" sz="1200">
                          <a:latin typeface="Calibri"/>
                          <a:ea typeface="Times New Roman"/>
                          <a:cs typeface="Arial Unicode MS"/>
                        </a:rPr>
                        <a:t>ஆம் </a:t>
                      </a:r>
                      <a:endParaRPr lang="en-US" sz="1100">
                        <a:latin typeface="Calibri"/>
                        <a:ea typeface="Times New Roman"/>
                        <a:cs typeface="Latha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0" algn="l"/>
                        </a:tabLst>
                      </a:pPr>
                      <a:r>
                        <a:rPr lang="ta-IN" sz="1200" dirty="0">
                          <a:latin typeface="Calibri"/>
                          <a:ea typeface="Times New Roman"/>
                          <a:cs typeface="Arial Unicode MS"/>
                        </a:rPr>
                        <a:t>மரம் </a:t>
                      </a:r>
                      <a:endParaRPr lang="en-US" sz="1100" dirty="0">
                        <a:latin typeface="Calibri"/>
                        <a:ea typeface="Times New Roman"/>
                        <a:cs typeface="Latha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4267200"/>
            <a:ext cx="8153400" cy="22775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0" algn="l"/>
              </a:tabLst>
            </a:pPr>
            <a:endParaRPr kumimoji="0" lang="en-US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0" algn="l"/>
              </a:tabLst>
            </a:pPr>
            <a:r>
              <a:rPr kumimoji="0" lang="ta-IN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குறிப்பு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: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kumimoji="0" lang="ta-IN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குறிப்பாகப் பள்ளி </a:t>
            </a:r>
            <a:r>
              <a:rPr kumimoji="0" lang="ta-IN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வளாகத்தில்</a:t>
            </a:r>
            <a:r>
              <a:rPr kumimoji="0" lang="ta-IN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தாவரங்கள் இல்லாத சூழலில் இச்செயல்பாட்டை ஒரு செயல்திட்டமாக மாணவர்கள்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</a:t>
            </a:r>
          </a:p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0" algn="l"/>
              </a:tabLst>
            </a:pPr>
            <a:r>
              <a:rPr kumimoji="0" lang="ta-IN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தங்கள் வீட்டிலேயே  வகுப்பிற்கு வருமுன் செய்து வரச்செய்யலாம்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 </a:t>
            </a:r>
            <a:r>
              <a:rPr kumimoji="0" lang="ta-IN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அச்சமயத்தில் இது தனிநபர் செயல்படாக அமையும்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 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7467600" cy="1447800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/>
            </a:r>
            <a:br>
              <a:rPr lang="en-US" b="1" dirty="0" smtClean="0"/>
            </a:br>
            <a:r>
              <a:rPr lang="ta-IN" b="1" dirty="0" smtClean="0"/>
              <a:t>கற்றல் விளைவுகள்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0"/>
            <a:ext cx="7848600" cy="6473952"/>
          </a:xfrm>
        </p:spPr>
        <p:txBody>
          <a:bodyPr>
            <a:normAutofit fontScale="85000" lnSpcReduction="10000"/>
          </a:bodyPr>
          <a:lstStyle/>
          <a:p>
            <a:pPr>
              <a:lnSpc>
                <a:spcPct val="150000"/>
              </a:lnSpc>
              <a:buNone/>
            </a:pPr>
            <a:endParaRPr lang="en-US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>
              <a:lnSpc>
                <a:spcPct val="150000"/>
              </a:lnSpc>
              <a:buNone/>
            </a:pPr>
            <a:endParaRPr lang="en-US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>
              <a:lnSpc>
                <a:spcPct val="150000"/>
              </a:lnSpc>
            </a:pPr>
            <a:endParaRPr lang="en-US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>
              <a:lnSpc>
                <a:spcPct val="150000"/>
              </a:lnSpc>
            </a:pPr>
            <a:r>
              <a:rPr lang="ta-I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சுற்றுப்புறத்தில்</a:t>
            </a:r>
            <a:r>
              <a:rPr lang="en-US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ta-I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உள்ள தாவரங்களின் பல்வகைத்தன்மையை இனங்கண்டு பாராட்டுதல்</a:t>
            </a:r>
            <a:r>
              <a:rPr lang="en-I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</a:t>
            </a:r>
            <a:r>
              <a:rPr lang="ta-I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தாவரங்களைச் சிறுசெடிகள்</a:t>
            </a:r>
            <a:r>
              <a:rPr lang="en-I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</a:t>
            </a:r>
            <a:r>
              <a:rPr lang="ta-I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புதர்ச்செடிகள் மற்றும் மரங்கள் என வகைப்படுத்துதல்</a:t>
            </a:r>
            <a:r>
              <a:rPr lang="en-I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</a:t>
            </a:r>
            <a:r>
              <a:rPr lang="ta-I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தாவரங்களின் உயரத்தை அளத்தல்</a:t>
            </a:r>
            <a:r>
              <a:rPr lang="en-I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</a:t>
            </a:r>
            <a:r>
              <a:rPr lang="ta-I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தாவரங்களைப் பாதுகாத்தல் மற்றும் அவற்றின் மீதான அக்கறையை வெளிப்படுத்துதல், காகிதத்தைப் பயன்படுத்தி  திட்டமிடல்</a:t>
            </a:r>
            <a:r>
              <a:rPr lang="en-I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</a:t>
            </a:r>
            <a:r>
              <a:rPr lang="ta-I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வரைதல் மற்றும் அட்டைகளைத் தயாரித்தலில் படைப்பாற்றலை வெளிப்படுத்துதல்</a:t>
            </a:r>
            <a:r>
              <a:rPr lang="en-I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 </a:t>
            </a:r>
            <a:r>
              <a:rPr lang="ta-I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நேர்மை</a:t>
            </a:r>
            <a:r>
              <a:rPr lang="en-I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</a:t>
            </a:r>
            <a:r>
              <a:rPr lang="ta-I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புறவயத்தன்மை, ஒத்துழைப்பு போன்ற விழுமியங்களை வெளிப்படுத்துதல்</a:t>
            </a:r>
            <a:endParaRPr lang="en-US" dirty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15962"/>
          </a:xfrm>
        </p:spPr>
        <p:txBody>
          <a:bodyPr/>
          <a:lstStyle/>
          <a:p>
            <a:r>
              <a:rPr lang="ta-IN" b="1" dirty="0" smtClean="0"/>
              <a:t>செயல்பாடு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7467600" cy="5562600"/>
          </a:xfrm>
        </p:spPr>
        <p:txBody>
          <a:bodyPr>
            <a:normAutofit/>
          </a:bodyPr>
          <a:lstStyle/>
          <a:p>
            <a:r>
              <a:rPr lang="ta-IN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ஒரு பொருள் அதிர்வடையும்போது</a:t>
            </a:r>
            <a:r>
              <a:rPr lang="en-US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</a:t>
            </a:r>
            <a:r>
              <a:rPr lang="ta-IN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ஒலி உண்டாகிறது</a:t>
            </a:r>
            <a:r>
              <a:rPr lang="en-US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 </a:t>
            </a:r>
            <a:r>
              <a:rPr lang="ta-IN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என்பதைக் காட்ட இச்செயல்பாடு உதவும்</a:t>
            </a:r>
            <a:r>
              <a:rPr lang="en-IN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 (</a:t>
            </a:r>
            <a:r>
              <a:rPr lang="ta-IN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இச்செயல்பாட்டில் மாணவர்களை ஈடுபடுத்தவும்</a:t>
            </a:r>
            <a:r>
              <a:rPr lang="en-IN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) </a:t>
            </a:r>
            <a:endParaRPr lang="en-US" sz="1800" dirty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4" name="Picture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33600" y="2590800"/>
            <a:ext cx="4495800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2209800" y="4953000"/>
            <a:ext cx="45720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a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அதிர்வடையும் உலோகத் தட்டால் ஒலி உருவாதல் </a:t>
            </a:r>
            <a:endParaRPr lang="en-US" sz="2000" dirty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209800" y="5791200"/>
            <a:ext cx="44958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a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அதிர்வடையும் உலோகத் தட்டு ஒலியை உண்டாக்கும்  என்பதை விளக்கும் செயல்பாடு</a:t>
            </a:r>
            <a:endParaRPr lang="en-US" sz="2000" dirty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7467600" cy="1066800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/>
            </a:r>
            <a:br>
              <a:rPr lang="en-US" b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</a:br>
            <a:r>
              <a:rPr lang="ta-IN" b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கற்றல் விளைவு</a:t>
            </a:r>
            <a:r>
              <a:rPr lang="en-US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/>
            </a:r>
            <a:br>
              <a:rPr lang="en-US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</a:br>
            <a:endParaRPr lang="en-US" dirty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14400"/>
            <a:ext cx="7467600" cy="5559552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160000"/>
              </a:lnSpc>
            </a:pPr>
            <a:r>
              <a:rPr lang="ta-I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எளிய பரிசோதனை மேற்கொள்ள</a:t>
            </a:r>
            <a:r>
              <a:rPr lang="en-I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</a:t>
            </a:r>
            <a:r>
              <a:rPr lang="ta-I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செயல்கள் மற்றும் நிகழ்வுகளைக் காரணங்களோடு தொடர்புபடுத்துதல் </a:t>
            </a:r>
            <a:r>
              <a:rPr lang="en-I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</a:t>
            </a:r>
            <a:endParaRPr lang="en-US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>
              <a:lnSpc>
                <a:spcPct val="160000"/>
              </a:lnSpc>
            </a:pPr>
            <a:r>
              <a:rPr lang="ta-I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இச்செயல்பாட்டைச் செய்வதற்காகப் பொருள்களை ஒழுங்கமைக்க மாணவர்களை ஆசிரியர் ஈடுபடுத்தலாம்</a:t>
            </a:r>
            <a:r>
              <a:rPr lang="en-I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 </a:t>
            </a:r>
            <a:r>
              <a:rPr lang="ta-I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ஒலி உண்டாக்கும் பொருள்களை வகுப்பறைக்குக் கொண்டுவர மாணவர்களைக் கூறலாம்</a:t>
            </a:r>
            <a:r>
              <a:rPr lang="en-I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 </a:t>
            </a:r>
            <a:r>
              <a:rPr lang="ta-I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கீழே விவரிக்கப்பட்டுள்ள செயல்பாடு ஆசிரியர் செய்யக்கூடிய பல்வேறு செயல்பாடுகளில் ஒன்றாகும்</a:t>
            </a:r>
            <a:endParaRPr lang="en-US" dirty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15962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 smtClean="0"/>
              <a:t/>
            </a:r>
            <a:br>
              <a:rPr lang="en-US" b="1" dirty="0" smtClean="0"/>
            </a:br>
            <a:r>
              <a:rPr lang="ta-IN" sz="2700" dirty="0" smtClean="0"/>
              <a:t>தேவைப்படும் </a:t>
            </a:r>
            <a:r>
              <a:rPr lang="ta-IN" sz="2700" dirty="0" smtClean="0"/>
              <a:t>பொருள்கள்</a:t>
            </a:r>
            <a:r>
              <a:rPr lang="ta-IN" b="1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7467600" cy="5635752"/>
          </a:xfrm>
        </p:spPr>
        <p:txBody>
          <a:bodyPr>
            <a:normAutofit fontScale="85000" lnSpcReduction="20000"/>
          </a:bodyPr>
          <a:lstStyle/>
          <a:p>
            <a:pPr>
              <a:lnSpc>
                <a:spcPct val="160000"/>
              </a:lnSpc>
            </a:pPr>
            <a:r>
              <a:rPr lang="ta-I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உலோகத் தட்டு</a:t>
            </a:r>
            <a:r>
              <a:rPr lang="en-I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</a:t>
            </a:r>
            <a:r>
              <a:rPr lang="ta-I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துருப்பிடிக்காத எஃகு தேக்கரண்டி</a:t>
            </a:r>
            <a:endParaRPr lang="en-US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lvl="0">
              <a:lnSpc>
                <a:spcPct val="160000"/>
              </a:lnSpc>
            </a:pPr>
            <a:r>
              <a:rPr lang="ta-I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பட</a:t>
            </a:r>
            <a:r>
              <a:rPr lang="en-US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த்தில்</a:t>
            </a:r>
            <a:r>
              <a:rPr lang="ta-I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உள்ளபடி ஓர் உலோகத் தட்டை வைக்கவும்</a:t>
            </a:r>
            <a:r>
              <a:rPr lang="en-I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 </a:t>
            </a:r>
            <a:endParaRPr lang="en-US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lvl="0">
              <a:lnSpc>
                <a:spcPct val="160000"/>
              </a:lnSpc>
            </a:pPr>
            <a:r>
              <a:rPr lang="ta-I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உலோகத் தட்டின் விளிம்பை உலோகக் கரண்டியால் தட்டவும்</a:t>
            </a:r>
            <a:r>
              <a:rPr lang="en-I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 </a:t>
            </a:r>
            <a:endParaRPr lang="en-US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lvl="0">
              <a:lnSpc>
                <a:spcPct val="160000"/>
              </a:lnSpc>
            </a:pPr>
            <a:r>
              <a:rPr lang="ta-I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நீவிர் என்ன உற்றுநோக்கினீர்கள்</a:t>
            </a:r>
            <a:r>
              <a:rPr lang="en-I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? </a:t>
            </a:r>
            <a:r>
              <a:rPr lang="ta-I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ஏதேனும் ஒலியைக்  கேட்க முடிகிறதா</a:t>
            </a:r>
            <a:r>
              <a:rPr lang="en-I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?</a:t>
            </a:r>
          </a:p>
          <a:p>
            <a:pPr lvl="0">
              <a:lnSpc>
                <a:spcPct val="160000"/>
              </a:lnSpc>
            </a:pPr>
            <a:r>
              <a:rPr lang="ta-I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உலோகம் மற்றும் அலோகம்  என்ற தலைப்பின்கீழ் ஏற்கெனவே மாணவர்கள் படித்த உரத்த ஒலி உண்டாக்கும் உலோகத்தின் தன்மை போன்ற மற்ற கருத்து</a:t>
            </a:r>
            <a:r>
              <a:rPr lang="en-I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/ </a:t>
            </a:r>
            <a:r>
              <a:rPr lang="ta-I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தலைப்புகளோடு இந்தக்  கருத்தையும்  இணைத்து ஆசிரியர் கற்பிக்கலாம்</a:t>
            </a:r>
            <a:r>
              <a:rPr lang="en-I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  </a:t>
            </a:r>
            <a:endParaRPr lang="en-US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endParaRPr lang="en-US" dirty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3349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    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04800"/>
            <a:ext cx="7467600" cy="6400800"/>
          </a:xfrm>
        </p:spPr>
        <p:txBody>
          <a:bodyPr>
            <a:noAutofit/>
          </a:bodyPr>
          <a:lstStyle/>
          <a:p>
            <a:pPr>
              <a:lnSpc>
                <a:spcPct val="170000"/>
              </a:lnSpc>
              <a:buNone/>
            </a:pPr>
            <a:r>
              <a:rPr lang="en-US" sz="1600" dirty="0" smtClean="0">
                <a:solidFill>
                  <a:srgbClr val="FF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  </a:t>
            </a:r>
            <a:r>
              <a:rPr lang="ta-IN" sz="1800" dirty="0" smtClean="0">
                <a:solidFill>
                  <a:srgbClr val="FF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இம்முறையில் வெவ்வேறு கருத்துகளை ஒன்றிணைக்கலாம்</a:t>
            </a:r>
            <a:r>
              <a:rPr lang="en-IN" sz="1800" dirty="0" smtClean="0">
                <a:solidFill>
                  <a:srgbClr val="FF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 </a:t>
            </a:r>
            <a:r>
              <a:rPr lang="ta-IN" sz="1800" dirty="0" smtClean="0">
                <a:solidFill>
                  <a:srgbClr val="FF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பார்வைக் குறைபாடுடைய மாணவர்கள் அவர்கள் கூர்ந்து கவனித்ததைக் கூற ஆசிரியர் ஊக்கப்படுத்தலாம்</a:t>
            </a:r>
            <a:r>
              <a:rPr lang="en-IN" sz="1800" dirty="0" smtClean="0">
                <a:solidFill>
                  <a:srgbClr val="FF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 </a:t>
            </a:r>
            <a:endParaRPr lang="en-US" sz="1800" dirty="0" smtClean="0">
              <a:solidFill>
                <a:srgbClr val="FF0000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lvl="0">
              <a:lnSpc>
                <a:spcPct val="170000"/>
              </a:lnSpc>
            </a:pPr>
            <a:r>
              <a:rPr lang="ta-IN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இப்போது</a:t>
            </a:r>
            <a:r>
              <a:rPr lang="en-IN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</a:t>
            </a:r>
            <a:r>
              <a:rPr lang="ta-IN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மீண்டும் உலோகக் கரண்டியால் உலோகத் தட்டின் விளிம்பைத் தட்டவும்</a:t>
            </a:r>
            <a:r>
              <a:rPr lang="en-IN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 </a:t>
            </a:r>
            <a:r>
              <a:rPr lang="ta-IN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தட்டிய உடனேயே</a:t>
            </a:r>
            <a:r>
              <a:rPr lang="en-IN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</a:t>
            </a:r>
            <a:r>
              <a:rPr lang="ta-IN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உங்கள் விரலால் உலோகத் தட்டின் விளிம்பைத் தொடவும்</a:t>
            </a:r>
            <a:r>
              <a:rPr lang="en-IN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 </a:t>
            </a:r>
            <a:r>
              <a:rPr lang="ta-IN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நீவிர் என்ன உணர்கிறீர்கள்</a:t>
            </a:r>
            <a:r>
              <a:rPr lang="en-IN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? </a:t>
            </a:r>
            <a:endParaRPr lang="en-US" sz="1800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lvl="0">
              <a:lnSpc>
                <a:spcPct val="170000"/>
              </a:lnSpc>
            </a:pPr>
            <a:r>
              <a:rPr lang="ta-IN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உலோகத் தட்டைத்  தொட்டவுடன் அதிர்வை நீங்கள் உணர்ந்தீர்களா</a:t>
            </a:r>
            <a:r>
              <a:rPr lang="en-IN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? </a:t>
            </a:r>
            <a:endParaRPr lang="en-US" sz="1800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lvl="0">
              <a:lnSpc>
                <a:spcPct val="170000"/>
              </a:lnSpc>
            </a:pPr>
            <a:r>
              <a:rPr lang="ta-IN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இந்த உற்றுநோக்கலில் நீங்கள் உணர்ந்தது என்ன</a:t>
            </a:r>
            <a:r>
              <a:rPr lang="en-IN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? </a:t>
            </a:r>
            <a:endParaRPr lang="en-US" sz="1800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>
              <a:lnSpc>
                <a:spcPct val="170000"/>
              </a:lnSpc>
            </a:pPr>
            <a:r>
              <a:rPr lang="ta-IN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மீண்டும் உலோகத் தட்டின் விளிம்பைத் தட்டவும்</a:t>
            </a:r>
            <a:r>
              <a:rPr lang="en-IN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 </a:t>
            </a:r>
            <a:r>
              <a:rPr lang="ta-IN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ஒலி உண்டாவது நின்ற பின் தட்டைத் தொடவும்</a:t>
            </a:r>
            <a:r>
              <a:rPr lang="en-IN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 </a:t>
            </a:r>
            <a:r>
              <a:rPr lang="ta-IN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இப்போது அதிர்வை உணர முடிகிறதா</a:t>
            </a:r>
            <a:r>
              <a:rPr lang="en-IN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? </a:t>
            </a:r>
          </a:p>
          <a:p>
            <a:endParaRPr lang="en-IN" sz="1600" dirty="0" smtClean="0">
              <a:solidFill>
                <a:srgbClr val="FF0000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endParaRPr lang="en-US" sz="1600" dirty="0" smtClean="0">
              <a:solidFill>
                <a:srgbClr val="FF0000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endParaRPr lang="en-US" sz="1600" dirty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7239000" cy="2514600"/>
          </a:xfrm>
        </p:spPr>
        <p:txBody>
          <a:bodyPr>
            <a:normAutofit fontScale="90000"/>
          </a:bodyPr>
          <a:lstStyle/>
          <a:p>
            <a:pPr algn="ctr"/>
            <a:r>
              <a:rPr lang="en-US" sz="3200" b="1" dirty="0" smtClean="0"/>
              <a:t/>
            </a:r>
            <a:br>
              <a:rPr lang="en-US" sz="3200" b="1" dirty="0" smtClean="0"/>
            </a:br>
            <a:r>
              <a:rPr lang="en-US" sz="3200" b="1" dirty="0" smtClean="0"/>
              <a:t/>
            </a:r>
            <a:br>
              <a:rPr lang="en-US" sz="3200" b="1" dirty="0" smtClean="0"/>
            </a:br>
            <a:r>
              <a:rPr lang="en-US" sz="3200" b="1" dirty="0" smtClean="0"/>
              <a:t/>
            </a:r>
            <a:br>
              <a:rPr lang="en-US" sz="3200" b="1" dirty="0" smtClean="0"/>
            </a:br>
            <a:r>
              <a:rPr lang="en-US" sz="3200" b="1" dirty="0" smtClean="0"/>
              <a:t/>
            </a:r>
            <a:br>
              <a:rPr lang="en-US" sz="3200" b="1" dirty="0" smtClean="0"/>
            </a:br>
            <a:r>
              <a:rPr lang="ta-IN" sz="3200" dirty="0" smtClean="0"/>
              <a:t>உயர் தொடக்க நிலையில் </a:t>
            </a:r>
            <a:r>
              <a:rPr lang="ta-IN" sz="2800" dirty="0" smtClean="0"/>
              <a:t> </a:t>
            </a:r>
            <a:r>
              <a:rPr lang="ta-IN" sz="3200" dirty="0" smtClean="0"/>
              <a:t>கலைத்திட்ட எதிர்பார்ப்புகள் </a:t>
            </a:r>
            <a:r>
              <a:rPr lang="en-US" sz="3200" b="1" dirty="0" smtClean="0"/>
              <a:t/>
            </a:r>
            <a:br>
              <a:rPr lang="en-US" sz="3200" b="1" dirty="0" smtClean="0"/>
            </a:br>
            <a:r>
              <a:rPr lang="en-US" sz="3200" b="1" dirty="0" smtClean="0"/>
              <a:t/>
            </a:r>
            <a:br>
              <a:rPr lang="en-US" sz="3200" b="1" dirty="0" smtClean="0"/>
            </a:br>
            <a:r>
              <a:rPr lang="en-US" sz="3200" b="1" dirty="0" smtClean="0"/>
              <a:t/>
            </a:r>
            <a:br>
              <a:rPr lang="en-US" sz="3200" b="1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>
              <a:lnSpc>
                <a:spcPct val="120000"/>
              </a:lnSpc>
              <a:buFont typeface="Wingdings" pitchFamily="2" charset="2"/>
              <a:buChar char="§"/>
            </a:pPr>
            <a:r>
              <a:rPr lang="ta-IN" dirty="0" smtClean="0"/>
              <a:t>அறிவியல் கருத்துகளானது மாணவர்களின் அன்றாட அனுபவங்களோடு தொடர்புடையதாக இருத்தல் வேண்டும்</a:t>
            </a:r>
            <a:r>
              <a:rPr lang="en-IN" dirty="0" smtClean="0"/>
              <a:t>. </a:t>
            </a:r>
          </a:p>
          <a:p>
            <a:pPr>
              <a:lnSpc>
                <a:spcPct val="120000"/>
              </a:lnSpc>
            </a:pPr>
            <a:endParaRPr lang="en-IN" dirty="0" smtClean="0"/>
          </a:p>
          <a:p>
            <a:pPr>
              <a:lnSpc>
                <a:spcPct val="120000"/>
              </a:lnSpc>
              <a:buFont typeface="Wingdings" pitchFamily="2" charset="2"/>
              <a:buChar char="§"/>
            </a:pPr>
            <a:r>
              <a:rPr lang="ta-IN" dirty="0" smtClean="0"/>
              <a:t>செயல்பாடுகள் மற்றும் பரிசோதனைகளின் வாயிலாக கற்றல் கற்பித்தல் செயல்முறை நடைபெற வேண்டும்</a:t>
            </a:r>
            <a:r>
              <a:rPr lang="en-IN" dirty="0" smtClean="0"/>
              <a:t>. </a:t>
            </a:r>
          </a:p>
          <a:p>
            <a:pPr>
              <a:lnSpc>
                <a:spcPct val="120000"/>
              </a:lnSpc>
            </a:pPr>
            <a:endParaRPr lang="en-US" dirty="0" smtClean="0"/>
          </a:p>
          <a:p>
            <a:pPr>
              <a:lnSpc>
                <a:spcPct val="120000"/>
              </a:lnSpc>
              <a:buFont typeface="Wingdings" pitchFamily="2" charset="2"/>
              <a:buChar char="§"/>
            </a:pPr>
            <a:r>
              <a:rPr lang="ta-IN" dirty="0" smtClean="0"/>
              <a:t>மாணவர்கள் தங்களின் முன் அனுபவம்</a:t>
            </a:r>
            <a:r>
              <a:rPr lang="en-IN" dirty="0" smtClean="0"/>
              <a:t>, </a:t>
            </a:r>
            <a:r>
              <a:rPr lang="ta-IN" dirty="0" smtClean="0"/>
              <a:t>தொழில்நுட்ப மாதிரிகளை தங்கள் கைகளாலேயே வடிவமைப்பதன் மூலம் கற்றலில் ஈடுபடலாம்</a:t>
            </a:r>
            <a:r>
              <a:rPr lang="en-IN" dirty="0" smtClean="0"/>
              <a:t>. </a:t>
            </a:r>
          </a:p>
          <a:p>
            <a:pPr>
              <a:lnSpc>
                <a:spcPct val="120000"/>
              </a:lnSpc>
            </a:pPr>
            <a:endParaRPr lang="en-IN" dirty="0" smtClean="0"/>
          </a:p>
          <a:p>
            <a:pPr>
              <a:lnSpc>
                <a:spcPct val="120000"/>
              </a:lnSpc>
              <a:buFont typeface="Wingdings" pitchFamily="2" charset="2"/>
              <a:buChar char="§"/>
            </a:pPr>
            <a:r>
              <a:rPr lang="ta-IN" dirty="0" smtClean="0"/>
              <a:t> சுற்றுச்சூழல்</a:t>
            </a:r>
            <a:r>
              <a:rPr lang="en-IN" dirty="0" smtClean="0"/>
              <a:t>, </a:t>
            </a:r>
            <a:r>
              <a:rPr lang="ta-IN" dirty="0" smtClean="0"/>
              <a:t>இனப்பெருக்கம்</a:t>
            </a:r>
            <a:r>
              <a:rPr lang="en-IN" dirty="0" smtClean="0"/>
              <a:t>, </a:t>
            </a:r>
            <a:r>
              <a:rPr lang="ta-IN" dirty="0" smtClean="0"/>
              <a:t>பாலியல் நலத்தை உள்ளடக்கிய உடல்நலக் கல்விக்கும் முக்கியத்துவம் தரவேண்டும்</a:t>
            </a:r>
            <a:endParaRPr lang="en-US" dirty="0" smtClean="0"/>
          </a:p>
          <a:p>
            <a:pPr>
              <a:lnSpc>
                <a:spcPct val="120000"/>
              </a:lnSpc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81000"/>
            <a:ext cx="7467600" cy="6092952"/>
          </a:xfrm>
        </p:spPr>
        <p:txBody>
          <a:bodyPr>
            <a:noAutofit/>
          </a:bodyPr>
          <a:lstStyle/>
          <a:p>
            <a:pPr>
              <a:lnSpc>
                <a:spcPct val="160000"/>
              </a:lnSpc>
            </a:pPr>
            <a:r>
              <a:rPr lang="ta-IN" sz="2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ஆசிரியர் மாணவரிடம் பின்வருமாறு வினவுகிறார்</a:t>
            </a:r>
            <a:r>
              <a:rPr lang="en-IN" sz="2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</a:t>
            </a:r>
            <a:r>
              <a:rPr lang="ta-IN" sz="2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தட்டின் எந்தப் பகுதி அதிர்வடைகிறது</a:t>
            </a:r>
            <a:r>
              <a:rPr lang="en-IN" sz="2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? (</a:t>
            </a:r>
            <a:r>
              <a:rPr lang="ta-IN" sz="2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உலோகத் தட்டு</a:t>
            </a:r>
            <a:r>
              <a:rPr lang="en-IN" sz="2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). </a:t>
            </a:r>
            <a:r>
              <a:rPr lang="ta-IN" sz="2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உலோகத் தட்டு அதிர்வின் மூலம் ஒலியை உண்டாக்குகிறது என்ற முடிவிற்கு மாணவர்கள் வ</a:t>
            </a:r>
            <a:r>
              <a:rPr lang="en-US" sz="24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ருவதற்கு</a:t>
            </a:r>
            <a:r>
              <a:rPr lang="ta-IN" sz="2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ஆசிரியர் உதவுகிறார்</a:t>
            </a:r>
            <a:r>
              <a:rPr lang="en-IN" sz="2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 </a:t>
            </a:r>
            <a:endParaRPr lang="en-US" sz="2400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>
              <a:lnSpc>
                <a:spcPct val="160000"/>
              </a:lnSpc>
            </a:pPr>
            <a:r>
              <a:rPr lang="ta-IN" sz="2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இந்தக்  கருத்தை ஆசிரியர் மேலும் வலுவூட்ட</a:t>
            </a:r>
            <a:r>
              <a:rPr lang="en-US" sz="2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</a:t>
            </a:r>
            <a:r>
              <a:rPr lang="ta-IN" sz="2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கீழ்க்காண் செயல்பாட்டைக் குழுக்களில் செய்ய மாணவர்களுக்குக் கூறலாம்</a:t>
            </a:r>
            <a:r>
              <a:rPr lang="en-IN" sz="2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 </a:t>
            </a:r>
            <a:r>
              <a:rPr lang="ta-IN" sz="2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செயல்பா</a:t>
            </a:r>
            <a:r>
              <a:rPr lang="en-US" sz="24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ட்டினைச்</a:t>
            </a:r>
            <a:r>
              <a:rPr lang="ta-IN" sz="2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செய்து</a:t>
            </a:r>
            <a:r>
              <a:rPr lang="en-US" sz="2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</a:t>
            </a:r>
            <a:r>
              <a:rPr lang="ta-IN" sz="2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கருத்தை உருவாக்குவதற்கும்  ஆசிரியர் உதவுகிறார்</a:t>
            </a:r>
            <a:r>
              <a:rPr lang="en-IN" sz="2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 </a:t>
            </a:r>
            <a:endParaRPr lang="en-US" sz="2400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endParaRPr lang="en-US" sz="2400" dirty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7467600" cy="1066800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/>
            </a:r>
            <a:br>
              <a:rPr lang="en-US" b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</a:br>
            <a:r>
              <a:rPr lang="en-US" b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/>
            </a:r>
            <a:br>
              <a:rPr lang="en-US" b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</a:br>
            <a:r>
              <a:rPr lang="en-US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/>
            </a:r>
            <a:br>
              <a:rPr lang="en-US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</a:br>
            <a:r>
              <a:rPr lang="ta-IN" b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செயல்பாடு</a:t>
            </a:r>
            <a:r>
              <a:rPr lang="en-US" b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-3 </a:t>
            </a:r>
            <a:r>
              <a:rPr lang="en-US" b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/>
            </a:r>
            <a:br>
              <a:rPr lang="en-US" b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</a:br>
            <a:r>
              <a:rPr lang="en-US" b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ta-IN" b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ரப்பர் வளையத்தை மீட்டுதல்</a:t>
            </a:r>
            <a:r>
              <a:rPr lang="en-IN" b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 </a:t>
            </a:r>
            <a:endParaRPr lang="en-US" dirty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7696200" cy="5102352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ta-IN" sz="2400" b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கற்றல் </a:t>
            </a:r>
            <a:r>
              <a:rPr lang="ta-IN" sz="2400" b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விளைவுகள் </a:t>
            </a:r>
            <a:endParaRPr lang="en-US" sz="2400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lvl="0"/>
            <a:r>
              <a:rPr lang="ta-IN" sz="2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செயல்கள் மற்றும் நிகழ்வுகளைக்  காரணங்களோடு தொடர்புபடுத்துதல் </a:t>
            </a:r>
            <a:endParaRPr lang="en-US" sz="2400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lvl="0"/>
            <a:r>
              <a:rPr lang="ta-IN" sz="2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எளிய பரிசோதனைகளை மேற்கொள்ளல் </a:t>
            </a:r>
            <a:endParaRPr lang="en-US" sz="2400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>
              <a:buNone/>
            </a:pPr>
            <a:r>
              <a:rPr lang="ta-IN" sz="2400" b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தேவையான பொருள்கள்</a:t>
            </a:r>
            <a:r>
              <a:rPr lang="en-IN" sz="2400" b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endParaRPr lang="en-US" sz="2400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r>
              <a:rPr lang="en-IN" sz="2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2 </a:t>
            </a:r>
            <a:r>
              <a:rPr lang="ta-IN" sz="2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ரப்பர் வளையம்</a:t>
            </a:r>
            <a:r>
              <a:rPr lang="en-IN" sz="2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2  </a:t>
            </a:r>
            <a:r>
              <a:rPr lang="ta-IN" sz="2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பென்சில்கள் மற்றும் ஒரு பென்சில் </a:t>
            </a:r>
            <a:r>
              <a:rPr lang="en-US" sz="2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   </a:t>
            </a:r>
            <a:r>
              <a:rPr lang="ta-IN" sz="2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வைக்கும் பெட்டி</a:t>
            </a:r>
            <a:r>
              <a:rPr lang="en-IN" sz="2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</a:t>
            </a:r>
            <a:endParaRPr lang="en-US" sz="2400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>
              <a:buNone/>
            </a:pPr>
            <a:r>
              <a:rPr lang="en-US" sz="2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    </a:t>
            </a:r>
            <a:r>
              <a:rPr lang="ta-IN" sz="2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இரண்டு ரப்பர் வளையம்</a:t>
            </a:r>
            <a:r>
              <a:rPr lang="en-IN" sz="2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2 </a:t>
            </a:r>
            <a:r>
              <a:rPr lang="ta-IN" sz="2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பென்சில் மற்றும் பென்சில்கள் வைக்கும் பெட்டியைப் பயன்படுத்திச்  செய்யும்</a:t>
            </a:r>
            <a:r>
              <a:rPr lang="en-IN" sz="2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 </a:t>
            </a:r>
            <a:r>
              <a:rPr lang="ta-IN" sz="2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இந்தச்  செயல்பாட்டில் ஆசிரியர் ஏதுவாளராகச் செயல்படுகிறார்</a:t>
            </a:r>
            <a:endParaRPr lang="en-US" sz="2400" dirty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14400"/>
            <a:ext cx="7696200" cy="5559552"/>
          </a:xfrm>
        </p:spPr>
        <p:txBody>
          <a:bodyPr>
            <a:normAutofit fontScale="85000" lnSpcReduction="20000"/>
          </a:bodyPr>
          <a:lstStyle/>
          <a:p>
            <a:pPr lvl="0">
              <a:lnSpc>
                <a:spcPct val="150000"/>
              </a:lnSpc>
              <a:buNone/>
            </a:pPr>
            <a:r>
              <a:rPr lang="en-US" dirty="0" err="1" smtClean="0">
                <a:solidFill>
                  <a:srgbClr val="00B0F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செய்முறை</a:t>
            </a:r>
            <a:endParaRPr lang="en-US" dirty="0" smtClean="0">
              <a:solidFill>
                <a:srgbClr val="00B0F0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lvl="0">
              <a:lnSpc>
                <a:spcPct val="150000"/>
              </a:lnSpc>
            </a:pPr>
            <a:r>
              <a:rPr lang="ta-I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ஒரு பென்சில் வைக்கும் பெட்டியை வைத்து</a:t>
            </a:r>
            <a:r>
              <a:rPr lang="en-I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</a:t>
            </a:r>
            <a:r>
              <a:rPr lang="ta-I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அதன் மீது ஒரு ரப்பர் வளையத்தை இழுத்துக்   காட்டவும்</a:t>
            </a:r>
            <a:r>
              <a:rPr lang="en-I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 </a:t>
            </a:r>
            <a:endParaRPr lang="en-US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lvl="0">
              <a:lnSpc>
                <a:spcPct val="150000"/>
              </a:lnSpc>
            </a:pPr>
            <a:r>
              <a:rPr lang="en-US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2 </a:t>
            </a:r>
            <a:r>
              <a:rPr lang="ta-I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பென்சில்களைப் பெட்டி மற்றும் இழுக்கப்பட்ட ரப்பர் பேண்ட் இடையே உட்செலுத்தவும்</a:t>
            </a:r>
            <a:r>
              <a:rPr lang="en-I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 </a:t>
            </a:r>
            <a:endParaRPr lang="en-US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lvl="0">
              <a:lnSpc>
                <a:spcPct val="150000"/>
              </a:lnSpc>
            </a:pPr>
            <a:r>
              <a:rPr lang="ta-I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இரப்பர்  வளையத்தை  நடுவில் மீட்டல் </a:t>
            </a:r>
            <a:endParaRPr lang="en-US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lvl="0">
              <a:lnSpc>
                <a:spcPct val="150000"/>
              </a:lnSpc>
            </a:pPr>
            <a:r>
              <a:rPr lang="ta-I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ஏதாவது ஒலி கேட்கிறதா</a:t>
            </a:r>
            <a:r>
              <a:rPr lang="en-I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? </a:t>
            </a:r>
            <a:endParaRPr lang="en-US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lvl="0">
              <a:lnSpc>
                <a:spcPct val="150000"/>
              </a:lnSpc>
            </a:pPr>
            <a:r>
              <a:rPr lang="ta-I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இரப்பர் வளையம் அதிர்வடைகிறதா</a:t>
            </a:r>
            <a:r>
              <a:rPr lang="en-I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? </a:t>
            </a:r>
          </a:p>
          <a:p>
            <a:pPr lvl="0">
              <a:lnSpc>
                <a:spcPct val="150000"/>
              </a:lnSpc>
            </a:pPr>
            <a:r>
              <a:rPr lang="ta-I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இரப்பர்  வளையத்தை  நடுவில் மீட்டல் </a:t>
            </a:r>
            <a:endParaRPr lang="en-US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lvl="0">
              <a:lnSpc>
                <a:spcPct val="150000"/>
              </a:lnSpc>
            </a:pPr>
            <a:r>
              <a:rPr lang="ta-I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ஏதாவது ஒலி கேட்கிறதா</a:t>
            </a:r>
            <a:r>
              <a:rPr lang="en-I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? </a:t>
            </a:r>
            <a:endParaRPr lang="en-US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lvl="0">
              <a:lnSpc>
                <a:spcPct val="150000"/>
              </a:lnSpc>
            </a:pPr>
            <a:r>
              <a:rPr lang="ta-I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இரப்பர் வளையம் அதிர்வடைகிறதா</a:t>
            </a:r>
            <a:r>
              <a:rPr lang="en-I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? </a:t>
            </a:r>
            <a:endParaRPr lang="en-US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lvl="0"/>
            <a:endParaRPr lang="en-US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lvl="0"/>
            <a:endParaRPr lang="en-US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endParaRPr lang="en-US" dirty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ta-I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ரப்பர் வளையத்தை மீட்டுதல்</a:t>
            </a:r>
            <a:r>
              <a:rPr lang="en-I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</a:t>
            </a:r>
            <a:endParaRPr lang="en-US" dirty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7800" y="1981200"/>
            <a:ext cx="6096001" cy="44195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7467600" cy="1066800"/>
          </a:xfrm>
        </p:spPr>
        <p:txBody>
          <a:bodyPr>
            <a:normAutofit fontScale="90000"/>
          </a:bodyPr>
          <a:lstStyle/>
          <a:p>
            <a:pPr algn="ctr"/>
            <a:r>
              <a:rPr lang="ta-IN" b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திறந்த வகை வினாக்கள்</a:t>
            </a:r>
            <a:r>
              <a:rPr lang="en-IN" b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/>
            </a:r>
            <a:br>
              <a:rPr lang="en-US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</a:br>
            <a:endParaRPr lang="en-US" dirty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7467600" cy="5407152"/>
          </a:xfrm>
        </p:spPr>
        <p:txBody>
          <a:bodyPr>
            <a:normAutofit fontScale="85000" lnSpcReduction="10000"/>
          </a:bodyPr>
          <a:lstStyle/>
          <a:p>
            <a:pPr>
              <a:lnSpc>
                <a:spcPct val="160000"/>
              </a:lnSpc>
            </a:pPr>
            <a:r>
              <a:rPr lang="ta-I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இந்தச் செயல்பாடு முடிந்தவுடன்</a:t>
            </a:r>
            <a:r>
              <a:rPr lang="en-I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</a:t>
            </a:r>
            <a:r>
              <a:rPr lang="ta-I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நீங்கள் என்ன நினைக்கிறீர்கள்</a:t>
            </a:r>
            <a:r>
              <a:rPr lang="en-I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? </a:t>
            </a:r>
            <a:r>
              <a:rPr lang="ta-I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ஒலி உண்டாக்கும்  அனைத்து  பொருள்களும் அதிர்வடையுமா</a:t>
            </a:r>
            <a:r>
              <a:rPr lang="en-I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? </a:t>
            </a:r>
            <a:r>
              <a:rPr lang="ta-I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என்ற வினாவை எழுப்பி மாணவர்களைக்  கலந்துரையாடலில் ஈடுபட வைக்கலாம்</a:t>
            </a:r>
            <a:endParaRPr lang="en-US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>
              <a:lnSpc>
                <a:spcPct val="160000"/>
              </a:lnSpc>
            </a:pPr>
            <a:r>
              <a:rPr lang="ta-I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அதிர்வுகளை எளிதில் கண்டுணர முடியாத சில ஒலிகளின் எடுத்துக்காட்டுகளை மாணவர்கள் கூறலாம்</a:t>
            </a:r>
            <a:r>
              <a:rPr lang="en-I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 </a:t>
            </a:r>
            <a:r>
              <a:rPr lang="ta-I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இப்போது மேலும் கலந்துரையாடலில் ஈடுபட மாணவர்களை ஆசிரியர் அனுமதிக்கலாம்</a:t>
            </a:r>
            <a:r>
              <a:rPr lang="en-I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 </a:t>
            </a:r>
            <a:r>
              <a:rPr lang="ta-I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ஆசிரியர்</a:t>
            </a:r>
            <a:r>
              <a:rPr lang="en-US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</a:t>
            </a:r>
            <a:r>
              <a:rPr lang="ta-I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இந்தக் கலந்துரையாடலை மேற்பார்வை செய்வார்</a:t>
            </a:r>
            <a:r>
              <a:rPr lang="en-US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</a:t>
            </a:r>
            <a:endParaRPr lang="en-US" dirty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ta-IN" b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மதிப்பீடு</a:t>
            </a:r>
            <a:r>
              <a:rPr lang="en-US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/>
            </a:r>
            <a:br>
              <a:rPr lang="en-US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</a:br>
            <a:endParaRPr lang="en-US" dirty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7467600" cy="5330952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ta-I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மாணவர்கள் தங்களுக்குள் கலந்துரையாடி அட்டவணை</a:t>
            </a:r>
            <a:r>
              <a:rPr lang="en-I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4</a:t>
            </a:r>
            <a:r>
              <a:rPr lang="ta-I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இல் உள்ள பல்வேறு இசைக் கருவிகளின் அதிர்வடையும் பகுதியைக் குறித்துக் கொள்ள ஆசிரியர் ஊக்கப்படுத்தலாம்</a:t>
            </a:r>
            <a:r>
              <a:rPr lang="en-I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 </a:t>
            </a:r>
            <a:r>
              <a:rPr lang="ta-I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கொடுக்கப்பட்ட இசைக் கருவிகளைச் சேர்க்கலாம் அல்லது மாற்றியமைக்கலாம்</a:t>
            </a:r>
            <a:endParaRPr lang="en-US" dirty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      </a:t>
            </a:r>
            <a:r>
              <a:rPr lang="en-US" sz="3100" dirty="0" smtClean="0"/>
              <a:t>Fig.3: Simple electric tester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pic>
        <p:nvPicPr>
          <p:cNvPr id="4" name="Content Placeholder 8" descr="Content Placeholder 8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7200" y="2057400"/>
            <a:ext cx="7162800" cy="4495799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15962"/>
          </a:xfrm>
        </p:spPr>
        <p:txBody>
          <a:bodyPr>
            <a:normAutofit fontScale="90000"/>
          </a:bodyPr>
          <a:lstStyle/>
          <a:p>
            <a:r>
              <a:rPr lang="ta-IN" b="1" dirty="0" smtClean="0"/>
              <a:t>கற்றல் விளைவு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90600"/>
            <a:ext cx="7620000" cy="5483352"/>
          </a:xfrm>
        </p:spPr>
        <p:txBody>
          <a:bodyPr/>
          <a:lstStyle/>
          <a:p>
            <a:r>
              <a:rPr lang="ta-I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ஒலி உண்டாக்கும் பொருள்களை அடையாளம் கண்டு வகைப்படுத்துதல்</a:t>
            </a:r>
            <a:endParaRPr lang="en-US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>
              <a:buNone/>
            </a:pPr>
            <a:r>
              <a:rPr lang="ta-IN" b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அட்டவணை</a:t>
            </a:r>
            <a:endParaRPr lang="en-US" b="1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>
              <a:buNone/>
            </a:pPr>
            <a:endParaRPr lang="en-US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>
              <a:buNone/>
            </a:pPr>
            <a:endParaRPr lang="en-US" dirty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609600" y="2438400"/>
          <a:ext cx="7391400" cy="401116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43615"/>
                <a:gridCol w="2343615"/>
                <a:gridCol w="2704170"/>
              </a:tblGrid>
              <a:tr h="57302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0" algn="l"/>
                        </a:tabLst>
                      </a:pPr>
                      <a:r>
                        <a:rPr lang="ta-IN" sz="1600" b="1" dirty="0">
                          <a:latin typeface="Calibri"/>
                          <a:ea typeface="Times New Roman"/>
                          <a:cs typeface="Arial Unicode MS"/>
                        </a:rPr>
                        <a:t>வ</a:t>
                      </a:r>
                      <a:r>
                        <a:rPr lang="en-IN" sz="1600" b="1" dirty="0">
                          <a:latin typeface="Arial Unicode MS"/>
                          <a:ea typeface="Times New Roman"/>
                          <a:cs typeface="Latha"/>
                        </a:rPr>
                        <a:t>.</a:t>
                      </a:r>
                      <a:r>
                        <a:rPr lang="ta-IN" sz="1600" b="1" dirty="0">
                          <a:latin typeface="Calibri"/>
                          <a:ea typeface="Times New Roman"/>
                          <a:cs typeface="Arial Unicode MS"/>
                        </a:rPr>
                        <a:t>எண்</a:t>
                      </a:r>
                      <a:endParaRPr lang="en-US" sz="1600" dirty="0">
                        <a:latin typeface="Calibri"/>
                        <a:ea typeface="Times New Roman"/>
                        <a:cs typeface="Latha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0" algn="l"/>
                        </a:tabLst>
                      </a:pPr>
                      <a:r>
                        <a:rPr lang="ta-IN" sz="1600" b="1" dirty="0">
                          <a:latin typeface="Calibri"/>
                          <a:ea typeface="Times New Roman"/>
                          <a:cs typeface="Arial Unicode MS"/>
                        </a:rPr>
                        <a:t>இசைக்கருவிகள்</a:t>
                      </a:r>
                      <a:endParaRPr lang="en-US" sz="1600" dirty="0">
                        <a:latin typeface="Calibri"/>
                        <a:ea typeface="Times New Roman"/>
                        <a:cs typeface="Latha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0" algn="l"/>
                        </a:tabLst>
                      </a:pPr>
                      <a:r>
                        <a:rPr lang="ta-IN" sz="1600" b="1" dirty="0">
                          <a:latin typeface="Calibri"/>
                          <a:ea typeface="Times New Roman"/>
                          <a:cs typeface="Arial Unicode MS"/>
                        </a:rPr>
                        <a:t>ஒலியை உண்டாக்கும் அதிர்வடையும் பகுதி</a:t>
                      </a:r>
                      <a:endParaRPr lang="en-US" sz="1600" dirty="0">
                        <a:latin typeface="Calibri"/>
                        <a:ea typeface="Times New Roman"/>
                        <a:cs typeface="Latha"/>
                      </a:endParaRPr>
                    </a:p>
                  </a:txBody>
                  <a:tcPr marL="68580" marR="68580" marT="0" marB="0"/>
                </a:tc>
              </a:tr>
              <a:tr h="573024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0" algn="l"/>
                        </a:tabLst>
                      </a:pPr>
                      <a:r>
                        <a:rPr lang="ta-IN" sz="1800" dirty="0">
                          <a:latin typeface="Calibri"/>
                          <a:ea typeface="Times New Roman"/>
                          <a:cs typeface="Arial Unicode MS"/>
                        </a:rPr>
                        <a:t>வீணை</a:t>
                      </a:r>
                      <a:r>
                        <a:rPr lang="en-IN" sz="1800" dirty="0">
                          <a:latin typeface="Arial Unicode MS"/>
                          <a:ea typeface="Times New Roman"/>
                          <a:cs typeface="Latha"/>
                        </a:rPr>
                        <a:t> </a:t>
                      </a:r>
                      <a:endParaRPr lang="en-US" sz="1800" dirty="0">
                        <a:latin typeface="Calibri"/>
                        <a:ea typeface="Times New Roman"/>
                        <a:cs typeface="Latha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0" algn="l"/>
                        </a:tabLst>
                      </a:pPr>
                      <a:r>
                        <a:rPr lang="ta-IN" sz="1800">
                          <a:latin typeface="Calibri"/>
                          <a:ea typeface="Times New Roman"/>
                          <a:cs typeface="Arial Unicode MS"/>
                        </a:rPr>
                        <a:t>இழுக்கப்பட்ட கம்பி</a:t>
                      </a:r>
                      <a:r>
                        <a:rPr lang="en-IN" sz="1800">
                          <a:latin typeface="Arial Unicode MS"/>
                          <a:ea typeface="Times New Roman"/>
                          <a:cs typeface="Latha"/>
                        </a:rPr>
                        <a:t> </a:t>
                      </a:r>
                      <a:endParaRPr lang="en-US" sz="1800">
                        <a:latin typeface="Calibri"/>
                        <a:ea typeface="Times New Roman"/>
                        <a:cs typeface="Latha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0" algn="l"/>
                        </a:tabLst>
                      </a:pPr>
                      <a:r>
                        <a:rPr lang="ta-IN" sz="1800">
                          <a:latin typeface="Calibri"/>
                          <a:ea typeface="Times New Roman"/>
                          <a:cs typeface="Arial Unicode MS"/>
                        </a:rPr>
                        <a:t>வீணை</a:t>
                      </a:r>
                      <a:r>
                        <a:rPr lang="en-IN" sz="1800">
                          <a:latin typeface="Arial Unicode MS"/>
                          <a:ea typeface="Times New Roman"/>
                          <a:cs typeface="Latha"/>
                        </a:rPr>
                        <a:t> </a:t>
                      </a:r>
                      <a:endParaRPr lang="en-US" sz="1800">
                        <a:latin typeface="Calibri"/>
                        <a:ea typeface="Times New Roman"/>
                        <a:cs typeface="Latha"/>
                      </a:endParaRPr>
                    </a:p>
                  </a:txBody>
                  <a:tcPr marL="68580" marR="68580" marT="0" marB="0"/>
                </a:tc>
              </a:tr>
              <a:tr h="573024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0" algn="l"/>
                        </a:tabLst>
                      </a:pPr>
                      <a:r>
                        <a:rPr lang="ta-IN" sz="1800" dirty="0">
                          <a:latin typeface="Calibri"/>
                          <a:ea typeface="Times New Roman"/>
                          <a:cs typeface="Arial Unicode MS"/>
                        </a:rPr>
                        <a:t>தபேலா</a:t>
                      </a:r>
                      <a:endParaRPr lang="en-US" sz="1800" dirty="0">
                        <a:latin typeface="Calibri"/>
                        <a:ea typeface="Times New Roman"/>
                        <a:cs typeface="Latha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0" algn="l"/>
                        </a:tabLst>
                      </a:pPr>
                      <a:r>
                        <a:rPr lang="ta-IN" sz="1800">
                          <a:latin typeface="Calibri"/>
                          <a:ea typeface="Times New Roman"/>
                          <a:cs typeface="Arial Unicode MS"/>
                        </a:rPr>
                        <a:t>இழுக்கப்பட்ட சவ்வு</a:t>
                      </a:r>
                      <a:r>
                        <a:rPr lang="en-IN" sz="1800">
                          <a:latin typeface="Arial Unicode MS"/>
                          <a:ea typeface="Times New Roman"/>
                          <a:cs typeface="Latha"/>
                        </a:rPr>
                        <a:t> </a:t>
                      </a:r>
                      <a:endParaRPr lang="en-US" sz="1800">
                        <a:latin typeface="Calibri"/>
                        <a:ea typeface="Times New Roman"/>
                        <a:cs typeface="Latha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0" algn="l"/>
                        </a:tabLst>
                      </a:pPr>
                      <a:r>
                        <a:rPr lang="ta-IN" sz="1800">
                          <a:latin typeface="Calibri"/>
                          <a:ea typeface="Times New Roman"/>
                          <a:cs typeface="Arial Unicode MS"/>
                        </a:rPr>
                        <a:t>தபேலா</a:t>
                      </a:r>
                      <a:endParaRPr lang="en-US" sz="1800">
                        <a:latin typeface="Calibri"/>
                        <a:ea typeface="Times New Roman"/>
                        <a:cs typeface="Latha"/>
                      </a:endParaRPr>
                    </a:p>
                  </a:txBody>
                  <a:tcPr marL="68580" marR="68580" marT="0" marB="0"/>
                </a:tc>
              </a:tr>
              <a:tr h="573024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0" algn="l"/>
                        </a:tabLst>
                      </a:pPr>
                      <a:r>
                        <a:rPr lang="ta-IN" sz="1800" dirty="0">
                          <a:latin typeface="Calibri"/>
                          <a:ea typeface="Times New Roman"/>
                          <a:cs typeface="Arial Unicode MS"/>
                        </a:rPr>
                        <a:t>புல்லாங்குழல்</a:t>
                      </a:r>
                      <a:r>
                        <a:rPr lang="en-IN" sz="1800" dirty="0">
                          <a:latin typeface="Arial Unicode MS"/>
                          <a:ea typeface="Times New Roman"/>
                          <a:cs typeface="Latha"/>
                        </a:rPr>
                        <a:t> </a:t>
                      </a:r>
                      <a:endParaRPr lang="en-US" sz="1800" dirty="0">
                        <a:latin typeface="Calibri"/>
                        <a:ea typeface="Times New Roman"/>
                        <a:cs typeface="Latha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0" algn="l"/>
                        </a:tabLst>
                      </a:pPr>
                      <a:r>
                        <a:rPr lang="ta-IN" sz="1800" dirty="0">
                          <a:latin typeface="Calibri"/>
                          <a:ea typeface="Times New Roman"/>
                          <a:cs typeface="Arial Unicode MS"/>
                        </a:rPr>
                        <a:t>காற்றுத் தம்பம்</a:t>
                      </a:r>
                      <a:r>
                        <a:rPr lang="en-IN" sz="1800" dirty="0">
                          <a:latin typeface="Arial Unicode MS"/>
                          <a:ea typeface="Times New Roman"/>
                          <a:cs typeface="Latha"/>
                        </a:rPr>
                        <a:t> </a:t>
                      </a:r>
                      <a:endParaRPr lang="en-US" sz="1800" dirty="0">
                        <a:latin typeface="Calibri"/>
                        <a:ea typeface="Times New Roman"/>
                        <a:cs typeface="Latha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0" algn="l"/>
                        </a:tabLst>
                      </a:pPr>
                      <a:r>
                        <a:rPr lang="ta-IN" sz="1800">
                          <a:latin typeface="Calibri"/>
                          <a:ea typeface="Times New Roman"/>
                          <a:cs typeface="Arial Unicode MS"/>
                        </a:rPr>
                        <a:t>புல்லாங்குழல்</a:t>
                      </a:r>
                      <a:r>
                        <a:rPr lang="en-IN" sz="1800">
                          <a:latin typeface="Arial Unicode MS"/>
                          <a:ea typeface="Times New Roman"/>
                          <a:cs typeface="Latha"/>
                        </a:rPr>
                        <a:t> </a:t>
                      </a:r>
                      <a:endParaRPr lang="en-US" sz="1800">
                        <a:latin typeface="Calibri"/>
                        <a:ea typeface="Times New Roman"/>
                        <a:cs typeface="Latha"/>
                      </a:endParaRPr>
                    </a:p>
                  </a:txBody>
                  <a:tcPr marL="68580" marR="68580" marT="0" marB="0"/>
                </a:tc>
              </a:tr>
              <a:tr h="573024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0" algn="l"/>
                        </a:tabLst>
                      </a:pPr>
                      <a:r>
                        <a:rPr lang="ta-IN" sz="1800" dirty="0">
                          <a:latin typeface="Calibri"/>
                          <a:ea typeface="Times New Roman"/>
                          <a:cs typeface="Arial Unicode MS"/>
                        </a:rPr>
                        <a:t>கிடார்</a:t>
                      </a:r>
                      <a:r>
                        <a:rPr lang="en-IN" sz="1800" dirty="0">
                          <a:latin typeface="Arial Unicode MS"/>
                          <a:ea typeface="Times New Roman"/>
                          <a:cs typeface="Latha"/>
                        </a:rPr>
                        <a:t> </a:t>
                      </a:r>
                      <a:endParaRPr lang="en-US" sz="1800" dirty="0">
                        <a:latin typeface="Calibri"/>
                        <a:ea typeface="Times New Roman"/>
                        <a:cs typeface="Latha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0" algn="l"/>
                        </a:tabLst>
                      </a:pPr>
                      <a:r>
                        <a:rPr lang="en-IN" sz="1800" dirty="0">
                          <a:latin typeface="Arial Unicode MS"/>
                          <a:ea typeface="Times New Roman"/>
                          <a:cs typeface="Latha"/>
                        </a:rPr>
                        <a:t>  -</a:t>
                      </a:r>
                      <a:endParaRPr lang="en-US" sz="1800" dirty="0">
                        <a:latin typeface="Calibri"/>
                        <a:ea typeface="Times New Roman"/>
                        <a:cs typeface="Latha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0" algn="l"/>
                        </a:tabLst>
                      </a:pPr>
                      <a:r>
                        <a:rPr lang="ta-IN" sz="1800">
                          <a:latin typeface="Calibri"/>
                          <a:ea typeface="Times New Roman"/>
                          <a:cs typeface="Arial Unicode MS"/>
                        </a:rPr>
                        <a:t>கிடார்</a:t>
                      </a:r>
                      <a:r>
                        <a:rPr lang="en-IN" sz="1800">
                          <a:latin typeface="Arial Unicode MS"/>
                          <a:ea typeface="Times New Roman"/>
                          <a:cs typeface="Latha"/>
                        </a:rPr>
                        <a:t> </a:t>
                      </a:r>
                      <a:endParaRPr lang="en-US" sz="1800">
                        <a:latin typeface="Calibri"/>
                        <a:ea typeface="Times New Roman"/>
                        <a:cs typeface="Latha"/>
                      </a:endParaRPr>
                    </a:p>
                  </a:txBody>
                  <a:tcPr marL="68580" marR="68580" marT="0" marB="0"/>
                </a:tc>
              </a:tr>
              <a:tr h="573024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0" algn="l"/>
                        </a:tabLst>
                      </a:pPr>
                      <a:r>
                        <a:rPr lang="ta-IN" sz="1800">
                          <a:latin typeface="Calibri"/>
                          <a:ea typeface="Times New Roman"/>
                          <a:cs typeface="Arial Unicode MS"/>
                        </a:rPr>
                        <a:t>எக்டாரா</a:t>
                      </a:r>
                      <a:r>
                        <a:rPr lang="en-IN" sz="1800">
                          <a:latin typeface="Arial Unicode MS"/>
                          <a:ea typeface="Times New Roman"/>
                          <a:cs typeface="Latha"/>
                        </a:rPr>
                        <a:t> </a:t>
                      </a:r>
                      <a:endParaRPr lang="en-US" sz="1800">
                        <a:latin typeface="Calibri"/>
                        <a:ea typeface="Times New Roman"/>
                        <a:cs typeface="Latha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0" algn="l"/>
                        </a:tabLst>
                      </a:pPr>
                      <a:r>
                        <a:rPr lang="en-IN" sz="1800" dirty="0">
                          <a:latin typeface="Arial Unicode MS"/>
                          <a:ea typeface="Times New Roman"/>
                          <a:cs typeface="Latha"/>
                        </a:rPr>
                        <a:t>  -</a:t>
                      </a:r>
                      <a:endParaRPr lang="en-US" sz="1800" dirty="0">
                        <a:latin typeface="Calibri"/>
                        <a:ea typeface="Times New Roman"/>
                        <a:cs typeface="Latha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0" algn="l"/>
                        </a:tabLst>
                      </a:pPr>
                      <a:r>
                        <a:rPr lang="ta-IN" sz="1800" dirty="0">
                          <a:latin typeface="Calibri"/>
                          <a:ea typeface="Times New Roman"/>
                          <a:cs typeface="Arial Unicode MS"/>
                        </a:rPr>
                        <a:t>எக்டாரா</a:t>
                      </a:r>
                      <a:r>
                        <a:rPr lang="en-IN" sz="1800" dirty="0">
                          <a:latin typeface="Arial Unicode MS"/>
                          <a:ea typeface="Times New Roman"/>
                          <a:cs typeface="Latha"/>
                        </a:rPr>
                        <a:t> </a:t>
                      </a:r>
                      <a:endParaRPr lang="en-US" sz="1800" dirty="0">
                        <a:latin typeface="Calibri"/>
                        <a:ea typeface="Times New Roman"/>
                        <a:cs typeface="Latha"/>
                      </a:endParaRPr>
                    </a:p>
                  </a:txBody>
                  <a:tcPr marL="68580" marR="68580" marT="0" marB="0"/>
                </a:tc>
              </a:tr>
              <a:tr h="573024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0" algn="l"/>
                        </a:tabLst>
                      </a:pPr>
                      <a:r>
                        <a:rPr lang="en-IN" sz="1200">
                          <a:latin typeface="Arial Unicode MS"/>
                          <a:ea typeface="Times New Roman"/>
                          <a:cs typeface="Latha"/>
                        </a:rPr>
                        <a:t> -</a:t>
                      </a:r>
                      <a:endParaRPr lang="en-US" sz="1100">
                        <a:latin typeface="Calibri"/>
                        <a:ea typeface="Times New Roman"/>
                        <a:cs typeface="Latha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0" algn="l"/>
                        </a:tabLst>
                      </a:pPr>
                      <a:r>
                        <a:rPr lang="en-IN" sz="1200">
                          <a:latin typeface="Arial Unicode MS"/>
                          <a:ea typeface="Times New Roman"/>
                          <a:cs typeface="Latha"/>
                        </a:rPr>
                        <a:t>   -</a:t>
                      </a:r>
                      <a:endParaRPr lang="en-US" sz="1100">
                        <a:latin typeface="Calibri"/>
                        <a:ea typeface="Times New Roman"/>
                        <a:cs typeface="Latha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0" algn="l"/>
                        </a:tabLst>
                      </a:pPr>
                      <a:r>
                        <a:rPr lang="en-IN" sz="1200" dirty="0">
                          <a:latin typeface="Arial Unicode MS"/>
                          <a:ea typeface="Times New Roman"/>
                          <a:cs typeface="Latha"/>
                        </a:rPr>
                        <a:t> -</a:t>
                      </a:r>
                      <a:endParaRPr lang="en-US" sz="1100" dirty="0">
                        <a:latin typeface="Calibri"/>
                        <a:ea typeface="Times New Roman"/>
                        <a:cs typeface="Latha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ta-IN" sz="32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உள்ளூர் வளங்களைப் பயன்படுத்தி எளிய இசைக்கருவிகள் தயாரிக்க</a:t>
            </a:r>
            <a:r>
              <a:rPr lang="en-US" sz="32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</a:t>
            </a:r>
            <a:r>
              <a:rPr lang="ta-IN" sz="32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மாணவர்களை ஆசிரியர் ஊக்கப்படுத்தலாம்</a:t>
            </a:r>
            <a:endParaRPr lang="en-US" sz="3200" dirty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33400" y="228600"/>
            <a:ext cx="8077200" cy="66294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09600"/>
            <a:ext cx="7239000" cy="5846136"/>
          </a:xfrm>
        </p:spPr>
        <p:txBody>
          <a:bodyPr>
            <a:normAutofit fontScale="77500" lnSpcReduction="20000"/>
          </a:bodyPr>
          <a:lstStyle/>
          <a:p>
            <a:pPr>
              <a:lnSpc>
                <a:spcPct val="160000"/>
              </a:lnSpc>
            </a:pPr>
            <a:r>
              <a:rPr lang="ta-IN" u="sng" dirty="0" smtClean="0"/>
              <a:t>அறிவியல் கோட்பாடுகள் பெற</a:t>
            </a:r>
            <a:r>
              <a:rPr lang="en-US" u="sng" dirty="0" smtClean="0"/>
              <a:t> </a:t>
            </a:r>
          </a:p>
          <a:p>
            <a:pPr>
              <a:lnSpc>
                <a:spcPct val="160000"/>
              </a:lnSpc>
              <a:buFont typeface="Wingdings" pitchFamily="2" charset="2"/>
              <a:buChar char="Ø"/>
            </a:pPr>
            <a:r>
              <a:rPr lang="ta-IN" dirty="0" smtClean="0"/>
              <a:t>உற்றுநோக்குதல்</a:t>
            </a:r>
            <a:r>
              <a:rPr lang="en-IN" dirty="0" smtClean="0"/>
              <a:t>, </a:t>
            </a:r>
            <a:r>
              <a:rPr lang="ta-IN" dirty="0" smtClean="0"/>
              <a:t>செயல்பாடுகள்</a:t>
            </a:r>
            <a:r>
              <a:rPr lang="en-IN" dirty="0" smtClean="0"/>
              <a:t>, </a:t>
            </a:r>
            <a:r>
              <a:rPr lang="ta-IN" dirty="0" smtClean="0"/>
              <a:t>பரிசோதனைகள் ஆய்வுகள் மற்றும் புள்ளி விவர ஆய்வுகள் </a:t>
            </a:r>
            <a:endParaRPr lang="en-US" dirty="0" smtClean="0"/>
          </a:p>
          <a:p>
            <a:pPr>
              <a:lnSpc>
                <a:spcPct val="160000"/>
              </a:lnSpc>
            </a:pPr>
            <a:r>
              <a:rPr lang="ta-IN" u="sng" dirty="0" smtClean="0"/>
              <a:t>அறிவியல் கற்பித்தல் அணுகுமுறையின் முக்கியக் கூறுகள்</a:t>
            </a:r>
            <a:endParaRPr lang="en-US" u="sng" dirty="0" smtClean="0"/>
          </a:p>
          <a:p>
            <a:pPr>
              <a:lnSpc>
                <a:spcPct val="160000"/>
              </a:lnSpc>
              <a:buFont typeface="Wingdings" pitchFamily="2" charset="2"/>
              <a:buChar char="Ø"/>
            </a:pPr>
            <a:r>
              <a:rPr lang="ta-IN" dirty="0" smtClean="0"/>
              <a:t>குழுச் செயல்பாடுகள்</a:t>
            </a:r>
            <a:r>
              <a:rPr lang="en-IN" dirty="0" smtClean="0"/>
              <a:t>, </a:t>
            </a:r>
          </a:p>
          <a:p>
            <a:pPr>
              <a:lnSpc>
                <a:spcPct val="160000"/>
              </a:lnSpc>
              <a:buFont typeface="Wingdings" pitchFamily="2" charset="2"/>
              <a:buChar char="Ø"/>
            </a:pPr>
            <a:r>
              <a:rPr lang="ta-IN" dirty="0" smtClean="0"/>
              <a:t>உடன் பயில்வோர்</a:t>
            </a:r>
            <a:r>
              <a:rPr lang="en-US" dirty="0" smtClean="0"/>
              <a:t>, </a:t>
            </a:r>
            <a:r>
              <a:rPr lang="ta-IN" dirty="0" smtClean="0"/>
              <a:t>ஆசிரியர் மற்றும்</a:t>
            </a:r>
            <a:r>
              <a:rPr lang="en-IN" dirty="0" smtClean="0"/>
              <a:t>  </a:t>
            </a:r>
            <a:r>
              <a:rPr lang="ta-IN" dirty="0" smtClean="0"/>
              <a:t>சமுதாயத்தினருடான கலந்துரையாடல்கள்</a:t>
            </a:r>
            <a:r>
              <a:rPr lang="en-IN" dirty="0" smtClean="0"/>
              <a:t>,</a:t>
            </a:r>
          </a:p>
          <a:p>
            <a:pPr>
              <a:lnSpc>
                <a:spcPct val="160000"/>
              </a:lnSpc>
              <a:buFont typeface="Wingdings" pitchFamily="2" charset="2"/>
              <a:buChar char="Ø"/>
            </a:pPr>
            <a:r>
              <a:rPr lang="ta-IN" dirty="0" smtClean="0"/>
              <a:t>கள ஆய்வுகள்</a:t>
            </a:r>
            <a:r>
              <a:rPr lang="en-IN" dirty="0" smtClean="0"/>
              <a:t>, </a:t>
            </a:r>
          </a:p>
          <a:p>
            <a:pPr>
              <a:lnSpc>
                <a:spcPct val="160000"/>
              </a:lnSpc>
              <a:buFont typeface="Wingdings" pitchFamily="2" charset="2"/>
              <a:buChar char="Ø"/>
            </a:pPr>
            <a:r>
              <a:rPr lang="ta-IN" dirty="0" smtClean="0"/>
              <a:t>தரவுகளை முறைப்படுத்தி காட்சிப்படுத்துதல்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594360"/>
          </a:xfrm>
        </p:spPr>
        <p:txBody>
          <a:bodyPr>
            <a:normAutofit/>
          </a:bodyPr>
          <a:lstStyle/>
          <a:p>
            <a:r>
              <a:rPr lang="ta-IN" sz="2800" dirty="0" smtClean="0"/>
              <a:t>பரிந்துரைக்கப்படும் புத்தகங்கள்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7239000" cy="5638800"/>
          </a:xfrm>
        </p:spPr>
        <p:txBody>
          <a:bodyPr>
            <a:normAutofit fontScale="47500" lnSpcReduction="20000"/>
          </a:bodyPr>
          <a:lstStyle/>
          <a:p>
            <a:pPr>
              <a:lnSpc>
                <a:spcPct val="160000"/>
              </a:lnSpc>
            </a:pPr>
            <a:r>
              <a:rPr lang="en-IN" sz="3800" dirty="0" smtClean="0"/>
              <a:t>National council of Educational Research and Training 2005</a:t>
            </a:r>
            <a:endParaRPr lang="en-US" sz="3800" dirty="0" smtClean="0"/>
          </a:p>
          <a:p>
            <a:pPr>
              <a:lnSpc>
                <a:spcPct val="160000"/>
              </a:lnSpc>
            </a:pPr>
            <a:r>
              <a:rPr lang="en-IN" sz="3800" dirty="0" smtClean="0"/>
              <a:t>National Focus Group Position  Paper on </a:t>
            </a:r>
            <a:r>
              <a:rPr lang="en-IN" sz="3800" dirty="0" err="1" smtClean="0"/>
              <a:t>teachin</a:t>
            </a:r>
            <a:r>
              <a:rPr lang="en-IN" sz="3800" dirty="0" smtClean="0"/>
              <a:t> of science . New </a:t>
            </a:r>
            <a:r>
              <a:rPr lang="en-IN" sz="3800" dirty="0" err="1" smtClean="0"/>
              <a:t>delhi</a:t>
            </a:r>
            <a:endParaRPr lang="en-US" sz="3800" dirty="0" smtClean="0"/>
          </a:p>
          <a:p>
            <a:pPr lvl="0">
              <a:lnSpc>
                <a:spcPct val="160000"/>
              </a:lnSpc>
            </a:pPr>
            <a:r>
              <a:rPr lang="en-IN" sz="3800" dirty="0" smtClean="0"/>
              <a:t>2012. Source book on assessment in Science Classes VI-VIII. New </a:t>
            </a:r>
            <a:r>
              <a:rPr lang="en-IN" sz="3800" dirty="0" err="1" smtClean="0"/>
              <a:t>delhi</a:t>
            </a:r>
            <a:endParaRPr lang="en-US" sz="3800" dirty="0" smtClean="0"/>
          </a:p>
          <a:p>
            <a:pPr lvl="0">
              <a:lnSpc>
                <a:spcPct val="160000"/>
              </a:lnSpc>
            </a:pPr>
            <a:r>
              <a:rPr lang="en-IN" sz="3800" dirty="0" smtClean="0"/>
              <a:t>2006. Textbook of science, class VI, New </a:t>
            </a:r>
            <a:r>
              <a:rPr lang="en-IN" sz="3800" dirty="0" err="1" smtClean="0"/>
              <a:t>delhi</a:t>
            </a:r>
            <a:endParaRPr lang="en-US" sz="3800" dirty="0" smtClean="0"/>
          </a:p>
          <a:p>
            <a:pPr lvl="0">
              <a:lnSpc>
                <a:spcPct val="160000"/>
              </a:lnSpc>
            </a:pPr>
            <a:r>
              <a:rPr lang="en-IN" sz="3800" dirty="0" smtClean="0"/>
              <a:t>2008. Textbook of science, class VII, New </a:t>
            </a:r>
            <a:r>
              <a:rPr lang="en-IN" sz="3800" dirty="0" err="1" smtClean="0"/>
              <a:t>delhi</a:t>
            </a:r>
            <a:endParaRPr lang="en-US" sz="3800" dirty="0" smtClean="0"/>
          </a:p>
          <a:p>
            <a:pPr lvl="0">
              <a:lnSpc>
                <a:spcPct val="160000"/>
              </a:lnSpc>
            </a:pPr>
            <a:r>
              <a:rPr lang="en-IN" sz="3800" dirty="0" smtClean="0"/>
              <a:t>2008. Textbook of science, class VIII, New </a:t>
            </a:r>
            <a:r>
              <a:rPr lang="en-IN" sz="3800" dirty="0" err="1" smtClean="0"/>
              <a:t>delhi</a:t>
            </a:r>
            <a:endParaRPr lang="en-US" sz="3800" dirty="0" smtClean="0"/>
          </a:p>
          <a:p>
            <a:pPr lvl="0">
              <a:lnSpc>
                <a:spcPct val="160000"/>
              </a:lnSpc>
            </a:pPr>
            <a:r>
              <a:rPr lang="en-IN" sz="3800" dirty="0" smtClean="0"/>
              <a:t>2015. Continuous and Comprehensive </a:t>
            </a:r>
            <a:r>
              <a:rPr lang="en-IN" sz="3800" dirty="0" err="1" smtClean="0"/>
              <a:t>Evalutation</a:t>
            </a:r>
            <a:r>
              <a:rPr lang="en-IN" sz="3800" dirty="0" smtClean="0"/>
              <a:t>  </a:t>
            </a:r>
            <a:r>
              <a:rPr lang="en-IN" sz="3800" dirty="0" err="1" smtClean="0"/>
              <a:t>Examplar</a:t>
            </a:r>
            <a:r>
              <a:rPr lang="en-IN" sz="3800" dirty="0" smtClean="0"/>
              <a:t> package in Science for the Upper Primary stage. New </a:t>
            </a:r>
            <a:r>
              <a:rPr lang="en-IN" sz="3800" dirty="0" err="1" smtClean="0"/>
              <a:t>delhi</a:t>
            </a:r>
            <a:r>
              <a:rPr lang="en-IN" sz="3800" dirty="0" smtClean="0"/>
              <a:t> </a:t>
            </a:r>
            <a:endParaRPr lang="en-US" sz="3800" dirty="0" smtClean="0"/>
          </a:p>
          <a:p>
            <a:pPr lvl="0">
              <a:lnSpc>
                <a:spcPct val="160000"/>
              </a:lnSpc>
            </a:pPr>
            <a:r>
              <a:rPr lang="en-IN" sz="3800" dirty="0" smtClean="0"/>
              <a:t>2017. Learning outcome  at the Elementary stage, New </a:t>
            </a:r>
            <a:r>
              <a:rPr lang="en-IN" sz="3800" dirty="0" err="1" smtClean="0"/>
              <a:t>delhi</a:t>
            </a:r>
            <a:endParaRPr lang="en-US" sz="3800" dirty="0" smtClean="0"/>
          </a:p>
          <a:p>
            <a:pPr>
              <a:lnSpc>
                <a:spcPct val="160000"/>
              </a:lnSpc>
              <a:buNone/>
            </a:pPr>
            <a:r>
              <a:rPr lang="en-IN" sz="3600" b="1" dirty="0" smtClean="0"/>
              <a:t> </a:t>
            </a:r>
            <a:endParaRPr lang="en-US" sz="3600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7239000" cy="1219200"/>
          </a:xfrm>
        </p:spPr>
        <p:txBody>
          <a:bodyPr>
            <a:normAutofit/>
          </a:bodyPr>
          <a:lstStyle/>
          <a:p>
            <a:r>
              <a:rPr lang="ta-IN" sz="2400" dirty="0" smtClean="0"/>
              <a:t>இணைய வளங்கள்</a:t>
            </a:r>
            <a:r>
              <a:rPr lang="en-US" sz="2400" dirty="0" smtClean="0"/>
              <a:t/>
            </a:r>
            <a:br>
              <a:rPr lang="en-US" sz="2400" dirty="0" smtClean="0"/>
            </a:b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9416"/>
            <a:ext cx="7239000" cy="5019984"/>
          </a:xfrm>
        </p:spPr>
        <p:txBody>
          <a:bodyPr>
            <a:normAutofit lnSpcReduction="10000"/>
          </a:bodyPr>
          <a:lstStyle/>
          <a:p>
            <a:r>
              <a:rPr lang="ta-IN" b="1" dirty="0" smtClean="0"/>
              <a:t>இணைய </a:t>
            </a:r>
            <a:r>
              <a:rPr lang="ta-IN" b="1" dirty="0" smtClean="0"/>
              <a:t>வளங்கள்</a:t>
            </a:r>
            <a:r>
              <a:rPr lang="en-IN" b="1" dirty="0" smtClean="0"/>
              <a:t>       </a:t>
            </a:r>
            <a:r>
              <a:rPr lang="en-IN" b="1" dirty="0" smtClean="0"/>
              <a:t>https://nroer.gov.in/55ab34ff8 1fccb4f1d806025/</a:t>
            </a:r>
            <a:endParaRPr lang="en-US" dirty="0" smtClean="0"/>
          </a:p>
          <a:p>
            <a:pPr>
              <a:buNone/>
            </a:pPr>
            <a:r>
              <a:rPr lang="en-IN" b="1" dirty="0" smtClean="0"/>
              <a:t>    </a:t>
            </a:r>
            <a:r>
              <a:rPr lang="en-IN" b="1" dirty="0" smtClean="0"/>
              <a:t>page/564d793e16b51c01e4ec660a</a:t>
            </a:r>
            <a:endParaRPr lang="en-US" dirty="0" smtClean="0"/>
          </a:p>
          <a:p>
            <a:pPr lvl="0"/>
            <a:r>
              <a:rPr lang="en-US" dirty="0" smtClean="0"/>
              <a:t>https://</a:t>
            </a:r>
            <a:r>
              <a:rPr lang="en-US" dirty="0" smtClean="0"/>
              <a:t>nroer.gov.in/55ab34ff81fccb4f1d806025/page/5b4d793  </a:t>
            </a:r>
            <a:r>
              <a:rPr lang="en-US" dirty="0" smtClean="0"/>
              <a:t>e16 b51c 01e4ec660a</a:t>
            </a:r>
          </a:p>
          <a:p>
            <a:pPr lvl="0"/>
            <a:r>
              <a:rPr lang="en-US" dirty="0" smtClean="0"/>
              <a:t>https://</a:t>
            </a:r>
            <a:r>
              <a:rPr lang="en-US" dirty="0" smtClean="0"/>
              <a:t>nroer.gov.in/55ab34ff81fccb4f1d806025/file/58871312472d4a1fef810dbc</a:t>
            </a:r>
            <a:endParaRPr lang="en-US" dirty="0" smtClean="0"/>
          </a:p>
          <a:p>
            <a:pPr lvl="0"/>
            <a:r>
              <a:rPr lang="en-US" dirty="0" smtClean="0"/>
              <a:t>https://</a:t>
            </a:r>
            <a:r>
              <a:rPr lang="en-US" dirty="0" smtClean="0"/>
              <a:t>www.youtube.com/watch?v=gbwCX011vFo&amp;feature=youtu.be </a:t>
            </a:r>
            <a:endParaRPr lang="en-US" dirty="0" smtClean="0"/>
          </a:p>
          <a:p>
            <a:pPr lvl="0"/>
            <a:r>
              <a:rPr lang="en-US" u="sng" dirty="0" smtClean="0">
                <a:hlinkClick r:id="rId2"/>
              </a:rPr>
              <a:t>https://www.youtube.com/watch?v=oIP4MqRQiSc&amp;feature=youtu.be</a:t>
            </a:r>
            <a:endParaRPr lang="en-US" dirty="0" smtClean="0"/>
          </a:p>
          <a:p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2087562"/>
          </a:xfrm>
        </p:spPr>
        <p:txBody>
          <a:bodyPr>
            <a:normAutofit/>
          </a:bodyPr>
          <a:lstStyle/>
          <a:p>
            <a:r>
              <a:rPr lang="en-US" sz="6600" dirty="0" smtClean="0"/>
              <a:t>    Thank You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pic>
        <p:nvPicPr>
          <p:cNvPr id="5" name="Picture 2" descr="Picture 2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783894" y="1609725"/>
            <a:ext cx="4585611" cy="4846638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ta-IN" sz="3200" b="1" dirty="0" smtClean="0"/>
              <a:t>கற்பிக்கும் முறைகள்</a:t>
            </a:r>
            <a:r>
              <a:rPr lang="en-US" b="1" dirty="0" smtClean="0"/>
              <a:t/>
            </a:r>
            <a:br>
              <a:rPr lang="en-US" b="1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>
              <a:buFont typeface="Wingdings" pitchFamily="2" charset="2"/>
              <a:buChar char="ü"/>
            </a:pPr>
            <a:r>
              <a:rPr lang="ta-IN" dirty="0" smtClean="0"/>
              <a:t>எளிய சோதனைகள் மற்றும் நேரடி அனுபவங்கள்</a:t>
            </a:r>
            <a:endParaRPr lang="en-US" dirty="0" smtClean="0"/>
          </a:p>
          <a:p>
            <a:endParaRPr lang="en-US" dirty="0" smtClean="0"/>
          </a:p>
          <a:p>
            <a:pPr>
              <a:lnSpc>
                <a:spcPct val="170000"/>
              </a:lnSpc>
              <a:buFont typeface="Wingdings" pitchFamily="2" charset="2"/>
              <a:buChar char="ü"/>
            </a:pPr>
            <a:r>
              <a:rPr lang="ta-IN" dirty="0" smtClean="0"/>
              <a:t>மாணவர்களை குழுக்களில் அவர்கள்</a:t>
            </a:r>
            <a:r>
              <a:rPr lang="en-US" dirty="0" smtClean="0"/>
              <a:t> </a:t>
            </a:r>
            <a:r>
              <a:rPr lang="ta-IN" dirty="0" smtClean="0"/>
              <a:t>சந்திக்கும் முக்கிய பிரச்சனைகள் பற்றி அர்த்தமுள்ள ஆய்வுகளில் ஈடுபடுத்துதல் </a:t>
            </a:r>
            <a:endParaRPr lang="en-US" dirty="0" smtClean="0"/>
          </a:p>
          <a:p>
            <a:endParaRPr lang="en-US" dirty="0" smtClean="0"/>
          </a:p>
          <a:p>
            <a:pPr>
              <a:buFont typeface="Wingdings" pitchFamily="2" charset="2"/>
              <a:buChar char="ü"/>
            </a:pPr>
            <a:r>
              <a:rPr lang="ta-IN" dirty="0" smtClean="0"/>
              <a:t>மாணவர்கள் ஆசிரியர்களிடம் கலந்துரையாடல்</a:t>
            </a:r>
            <a:endParaRPr lang="en-IN" dirty="0" smtClean="0"/>
          </a:p>
          <a:p>
            <a:endParaRPr lang="en-IN" dirty="0" smtClean="0"/>
          </a:p>
          <a:p>
            <a:pPr>
              <a:buFont typeface="Wingdings" pitchFamily="2" charset="2"/>
              <a:buChar char="ü"/>
            </a:pPr>
            <a:r>
              <a:rPr lang="en-IN" dirty="0" smtClean="0"/>
              <a:t> </a:t>
            </a:r>
            <a:r>
              <a:rPr lang="ta-IN" dirty="0" smtClean="0"/>
              <a:t>சகமாணவர்களிடையே இடைவினையாற்றுதல் </a:t>
            </a:r>
            <a:endParaRPr lang="en-US" dirty="0" smtClean="0"/>
          </a:p>
          <a:p>
            <a:pPr>
              <a:buFont typeface="Wingdings" pitchFamily="2" charset="2"/>
              <a:buChar char="ü"/>
            </a:pPr>
            <a:r>
              <a:rPr lang="en-IN" dirty="0" smtClean="0"/>
              <a:t> </a:t>
            </a:r>
            <a:r>
              <a:rPr lang="ta-IN" dirty="0" smtClean="0"/>
              <a:t>நாளிதழ்களின் வாயிலாக தகவல்களை சேகரித்தல் </a:t>
            </a:r>
            <a:endParaRPr lang="en-US" dirty="0" smtClean="0"/>
          </a:p>
          <a:p>
            <a:pPr>
              <a:buFont typeface="Wingdings" pitchFamily="2" charset="2"/>
              <a:buChar char="ü"/>
            </a:pPr>
            <a:r>
              <a:rPr lang="ta-IN" dirty="0" smtClean="0"/>
              <a:t>அருகாமையில் உள்ள நன்கு படித்தவரிடம் உரையாடல்</a:t>
            </a:r>
            <a:endParaRPr lang="en-US" dirty="0" smtClean="0"/>
          </a:p>
          <a:p>
            <a:endParaRPr lang="en-US" dirty="0" smtClean="0"/>
          </a:p>
          <a:p>
            <a:pPr>
              <a:lnSpc>
                <a:spcPct val="170000"/>
              </a:lnSpc>
              <a:buFont typeface="Wingdings" pitchFamily="2" charset="2"/>
              <a:buChar char="ü"/>
            </a:pPr>
            <a:r>
              <a:rPr lang="en-IN" dirty="0" smtClean="0"/>
              <a:t> </a:t>
            </a:r>
            <a:r>
              <a:rPr lang="ta-IN" dirty="0" smtClean="0"/>
              <a:t>எளிதாக கிடைக்கக் கூடிய வளங்களான புத்தகங்கள்</a:t>
            </a:r>
            <a:r>
              <a:rPr lang="en-IN" dirty="0" smtClean="0"/>
              <a:t>, </a:t>
            </a:r>
            <a:r>
              <a:rPr lang="ta-IN" dirty="0" smtClean="0"/>
              <a:t>சஞ்சிகைகள்</a:t>
            </a:r>
            <a:r>
              <a:rPr lang="en-IN" dirty="0" smtClean="0"/>
              <a:t>, </a:t>
            </a:r>
            <a:r>
              <a:rPr lang="ta-IN" dirty="0" smtClean="0"/>
              <a:t>இதழ்கள்</a:t>
            </a:r>
            <a:r>
              <a:rPr lang="en-IN" dirty="0" smtClean="0"/>
              <a:t>, </a:t>
            </a:r>
            <a:r>
              <a:rPr lang="ta-IN" dirty="0" smtClean="0"/>
              <a:t>தொலைக்காட்சி மற்றும் இணைய தளம்  போன்றவைகளிலிருந்து சேகரித்தல்</a:t>
            </a:r>
            <a:endParaRPr lang="en-US" dirty="0" smtClean="0"/>
          </a:p>
          <a:p>
            <a:endParaRPr lang="en-US" dirty="0" smtClean="0"/>
          </a:p>
          <a:p>
            <a:pPr>
              <a:buFont typeface="Wingdings" pitchFamily="2" charset="2"/>
              <a:buChar char="ü"/>
            </a:pPr>
            <a:r>
              <a:rPr lang="ta-IN" dirty="0" smtClean="0"/>
              <a:t>மாணவர்களை எளிய சோதனைகளில் ஈடுபடுத்துதல்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28600"/>
            <a:ext cx="7467600" cy="1143000"/>
          </a:xfrm>
        </p:spPr>
        <p:txBody>
          <a:bodyPr>
            <a:noAutofit/>
          </a:bodyPr>
          <a:lstStyle/>
          <a:p>
            <a:pPr algn="ctr"/>
            <a:r>
              <a:rPr lang="ta-IN" sz="2000" b="1" i="1" dirty="0" smtClean="0"/>
              <a:t/>
            </a:r>
            <a:br>
              <a:rPr lang="ta-IN" sz="2000" b="1" i="1" dirty="0" smtClean="0"/>
            </a:br>
            <a:r>
              <a:rPr lang="ta-IN" sz="2800" b="1" dirty="0" smtClean="0"/>
              <a:t>உயர்தொடக்க நிலையில் அறிவியல்</a:t>
            </a:r>
            <a:r>
              <a:rPr lang="en-US" sz="2800" b="1" dirty="0" smtClean="0"/>
              <a:t> </a:t>
            </a:r>
            <a:r>
              <a:rPr lang="ta-IN" sz="2800" b="1" dirty="0" smtClean="0"/>
              <a:t>கலைத்திட்டம் 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lvl="0">
              <a:lnSpc>
                <a:spcPct val="170000"/>
              </a:lnSpc>
              <a:buFont typeface="Wingdings" pitchFamily="2" charset="2"/>
              <a:buChar char="ü"/>
            </a:pPr>
            <a:r>
              <a:rPr lang="ta-IN" dirty="0" smtClean="0"/>
              <a:t>அறிவியல் மனப்பான்மை மற்றும் அறிவியல் சிந்தனை</a:t>
            </a:r>
            <a:endParaRPr lang="en-US" dirty="0" smtClean="0"/>
          </a:p>
          <a:p>
            <a:pPr lvl="0">
              <a:lnSpc>
                <a:spcPct val="170000"/>
              </a:lnSpc>
              <a:buFont typeface="Wingdings" pitchFamily="2" charset="2"/>
              <a:buChar char="ü"/>
            </a:pPr>
            <a:r>
              <a:rPr lang="ta-IN" dirty="0" smtClean="0"/>
              <a:t>உற்றுநோக்கல் திறன்</a:t>
            </a:r>
            <a:endParaRPr lang="en-US" dirty="0" smtClean="0"/>
          </a:p>
          <a:p>
            <a:pPr lvl="0">
              <a:lnSpc>
                <a:spcPct val="170000"/>
              </a:lnSpc>
              <a:buFont typeface="Wingdings" pitchFamily="2" charset="2"/>
              <a:buChar char="ü"/>
            </a:pPr>
            <a:r>
              <a:rPr lang="ta-IN" dirty="0" smtClean="0"/>
              <a:t>வினாக்களை எழுப்பும் திறன் </a:t>
            </a:r>
            <a:endParaRPr lang="en-US" dirty="0" smtClean="0"/>
          </a:p>
          <a:p>
            <a:pPr lvl="0">
              <a:lnSpc>
                <a:spcPct val="170000"/>
              </a:lnSpc>
              <a:buFont typeface="Wingdings" pitchFamily="2" charset="2"/>
              <a:buChar char="ü"/>
            </a:pPr>
            <a:r>
              <a:rPr lang="ta-IN" dirty="0" smtClean="0"/>
              <a:t>பல்வேறு கற்றல் வளங்களைத் தேடுதல் </a:t>
            </a:r>
            <a:endParaRPr lang="en-US" dirty="0" smtClean="0"/>
          </a:p>
          <a:p>
            <a:pPr lvl="0">
              <a:lnSpc>
                <a:spcPct val="170000"/>
              </a:lnSpc>
              <a:buFont typeface="Wingdings" pitchFamily="2" charset="2"/>
              <a:buChar char="ü"/>
            </a:pPr>
            <a:r>
              <a:rPr lang="ta-IN" dirty="0" smtClean="0"/>
              <a:t>ஆராய்ச்சிக்கு திட்டமிடுதல் </a:t>
            </a:r>
            <a:endParaRPr lang="en-US" dirty="0" smtClean="0"/>
          </a:p>
          <a:p>
            <a:pPr lvl="0">
              <a:lnSpc>
                <a:spcPct val="170000"/>
              </a:lnSpc>
              <a:buFont typeface="Wingdings" pitchFamily="2" charset="2"/>
              <a:buChar char="ü"/>
            </a:pPr>
            <a:r>
              <a:rPr lang="ta-IN" dirty="0" smtClean="0"/>
              <a:t>கருதுகோள் அமைத்தல் மற்றும் சோதனை செய்தல் 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ta-IN" sz="2800" b="1" dirty="0" smtClean="0"/>
              <a:t>உயர்தொடக்க நிலையில் அறிவியல்</a:t>
            </a:r>
            <a:r>
              <a:rPr lang="en-US" sz="2800" b="1" dirty="0" smtClean="0"/>
              <a:t> </a:t>
            </a:r>
            <a:r>
              <a:rPr lang="ta-IN" sz="2800" b="1" dirty="0" smtClean="0"/>
              <a:t>கலைத்திட்டம்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9416"/>
            <a:ext cx="7239000" cy="5248584"/>
          </a:xfrm>
        </p:spPr>
        <p:txBody>
          <a:bodyPr>
            <a:noAutofit/>
          </a:bodyPr>
          <a:lstStyle/>
          <a:p>
            <a:pPr lvl="0">
              <a:lnSpc>
                <a:spcPct val="170000"/>
              </a:lnSpc>
              <a:buFont typeface="Wingdings" pitchFamily="2" charset="2"/>
              <a:buChar char="ü"/>
            </a:pPr>
            <a:r>
              <a:rPr lang="ta-IN" sz="1400" dirty="0" smtClean="0"/>
              <a:t>பல்வேறு வகையான ஆய்வுக் கருவிகளைப் பயன்படுத்தி</a:t>
            </a:r>
            <a:r>
              <a:rPr lang="en-IN" sz="1400" dirty="0" smtClean="0"/>
              <a:t>, </a:t>
            </a:r>
            <a:r>
              <a:rPr lang="ta-IN" sz="1400" dirty="0" smtClean="0"/>
              <a:t>பகுத்தாய்தல்</a:t>
            </a:r>
            <a:r>
              <a:rPr lang="en-IN" sz="1400" dirty="0" smtClean="0"/>
              <a:t>, </a:t>
            </a:r>
            <a:r>
              <a:rPr lang="ta-IN" sz="1400" dirty="0" smtClean="0"/>
              <a:t>தகவல் சேகரித்தல் முடிவுக்கு வருதல்</a:t>
            </a:r>
            <a:endParaRPr lang="en-US" sz="1400" dirty="0" smtClean="0"/>
          </a:p>
          <a:p>
            <a:pPr lvl="0">
              <a:lnSpc>
                <a:spcPct val="170000"/>
              </a:lnSpc>
              <a:buFont typeface="Wingdings" pitchFamily="2" charset="2"/>
              <a:buChar char="ü"/>
            </a:pPr>
            <a:r>
              <a:rPr lang="ta-IN" sz="1400" dirty="0" smtClean="0"/>
              <a:t>ஆதாரங்களுடன் விளக்கங்களை  வலுப்படுத்துதல் </a:t>
            </a:r>
            <a:endParaRPr lang="en-US" sz="1400" dirty="0" smtClean="0"/>
          </a:p>
          <a:p>
            <a:pPr lvl="0">
              <a:lnSpc>
                <a:spcPct val="170000"/>
              </a:lnSpc>
              <a:buFont typeface="Wingdings" pitchFamily="2" charset="2"/>
              <a:buChar char="ü"/>
            </a:pPr>
            <a:r>
              <a:rPr lang="ta-IN" sz="1400" dirty="0" smtClean="0"/>
              <a:t>கூர்சிந்தனையுடன் மாற்று விளக்கங்களை கருத்தில் கொண்டு மதிப்பீடு செய்தல் </a:t>
            </a:r>
            <a:endParaRPr lang="en-US" sz="1400" dirty="0" smtClean="0"/>
          </a:p>
          <a:p>
            <a:pPr lvl="0">
              <a:lnSpc>
                <a:spcPct val="170000"/>
              </a:lnSpc>
              <a:buFont typeface="Wingdings" pitchFamily="2" charset="2"/>
              <a:buChar char="ü"/>
            </a:pPr>
            <a:r>
              <a:rPr lang="ta-IN" sz="1400" dirty="0" smtClean="0"/>
              <a:t>தம் சுய சிந்தனையை வெளிப்படுத்துதல் </a:t>
            </a:r>
            <a:endParaRPr lang="en-US" sz="1400" dirty="0" smtClean="0"/>
          </a:p>
          <a:p>
            <a:pPr lvl="0">
              <a:lnSpc>
                <a:spcPct val="170000"/>
              </a:lnSpc>
              <a:buFont typeface="Wingdings" pitchFamily="2" charset="2"/>
              <a:buChar char="ü"/>
            </a:pPr>
            <a:r>
              <a:rPr lang="ta-IN" sz="1400" dirty="0" smtClean="0"/>
              <a:t>அறிவியலில் பரிணாம வரலாற்று கூற்றுகளை பாராட்டுதல் </a:t>
            </a:r>
            <a:endParaRPr lang="en-US" sz="1400" dirty="0" smtClean="0"/>
          </a:p>
          <a:p>
            <a:pPr lvl="0">
              <a:lnSpc>
                <a:spcPct val="170000"/>
              </a:lnSpc>
              <a:buFont typeface="Wingdings" pitchFamily="2" charset="2"/>
              <a:buChar char="ü"/>
            </a:pPr>
            <a:r>
              <a:rPr lang="ta-IN" sz="1400" dirty="0" smtClean="0"/>
              <a:t>சுற்றுச்சூழல் பிரச்சனைகள் மீது உணர்வு பூர்வமான அணுகுமுறை </a:t>
            </a:r>
            <a:endParaRPr lang="en-US" sz="1400" dirty="0" smtClean="0"/>
          </a:p>
          <a:p>
            <a:pPr lvl="0">
              <a:lnSpc>
                <a:spcPct val="170000"/>
              </a:lnSpc>
              <a:buFont typeface="Wingdings" pitchFamily="2" charset="2"/>
              <a:buChar char="ü"/>
            </a:pPr>
            <a:r>
              <a:rPr lang="ta-IN" sz="1400" dirty="0" smtClean="0"/>
              <a:t>மனித மாண்பு மற்றும் உரிமைகள்</a:t>
            </a:r>
            <a:r>
              <a:rPr lang="en-IN" sz="1400" dirty="0" smtClean="0"/>
              <a:t>, </a:t>
            </a:r>
            <a:r>
              <a:rPr lang="ta-IN" sz="1400" dirty="0" smtClean="0"/>
              <a:t>பாலின சமத்துவம் ஆகியவற்றை மதித்தல் </a:t>
            </a:r>
            <a:endParaRPr lang="en-US" sz="1400" dirty="0" smtClean="0"/>
          </a:p>
          <a:p>
            <a:pPr lvl="0">
              <a:lnSpc>
                <a:spcPct val="170000"/>
              </a:lnSpc>
              <a:buFont typeface="Wingdings" pitchFamily="2" charset="2"/>
              <a:buChar char="ü"/>
            </a:pPr>
            <a:r>
              <a:rPr lang="ta-IN" sz="1400" dirty="0" smtClean="0"/>
              <a:t>நேர்மை</a:t>
            </a:r>
            <a:r>
              <a:rPr lang="en-IN" sz="1400" dirty="0" smtClean="0"/>
              <a:t>, </a:t>
            </a:r>
            <a:r>
              <a:rPr lang="ta-IN" sz="1400" dirty="0" smtClean="0"/>
              <a:t>நாணயம்</a:t>
            </a:r>
            <a:r>
              <a:rPr lang="en-IN" sz="1400" dirty="0" smtClean="0"/>
              <a:t>, </a:t>
            </a:r>
            <a:r>
              <a:rPr lang="ta-IN" sz="1400" dirty="0" smtClean="0"/>
              <a:t>ஒருமைப்பாடு</a:t>
            </a:r>
            <a:r>
              <a:rPr lang="en-IN" sz="1400" dirty="0" smtClean="0"/>
              <a:t>, </a:t>
            </a:r>
            <a:r>
              <a:rPr lang="ta-IN" sz="1400" dirty="0" smtClean="0"/>
              <a:t>ஒத்துழைப்பு ஆகிய மதிப்புகளை வளர்த்தல்</a:t>
            </a:r>
            <a:r>
              <a:rPr lang="en-IN" sz="1400" dirty="0" smtClean="0"/>
              <a:t>.</a:t>
            </a:r>
            <a:r>
              <a:rPr lang="ta-IN" sz="1400" dirty="0" smtClean="0"/>
              <a:t>வாழ்க்கை மற்றும் பொதுச் சொத்துகள்மீது அக்கறை செலுத்துதல்</a:t>
            </a:r>
            <a:r>
              <a:rPr lang="en-US" sz="1400" dirty="0" smtClean="0"/>
              <a:t>.</a:t>
            </a:r>
            <a:r>
              <a:rPr lang="ta-IN" sz="1400" dirty="0" smtClean="0"/>
              <a:t> </a:t>
            </a:r>
            <a:endParaRPr lang="en-US" sz="1400" dirty="0" smtClean="0"/>
          </a:p>
          <a:p>
            <a:endParaRPr lang="en-US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ta-IN" b="1" dirty="0" smtClean="0"/>
              <a:t>ஒருங்கமைக்கப்பட்டுள்ள கலைத்திட்ட தலைப்புகள்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514350" lvl="0" indent="-514350" algn="just">
              <a:lnSpc>
                <a:spcPct val="150000"/>
              </a:lnSpc>
              <a:buFont typeface="+mj-lt"/>
              <a:buAutoNum type="arabicPeriod"/>
            </a:pPr>
            <a:r>
              <a:rPr lang="ta-IN" dirty="0" smtClean="0"/>
              <a:t>உணவு </a:t>
            </a:r>
            <a:endParaRPr lang="en-US" dirty="0" smtClean="0"/>
          </a:p>
          <a:p>
            <a:pPr marL="514350" lvl="0" indent="-514350" algn="just">
              <a:lnSpc>
                <a:spcPct val="150000"/>
              </a:lnSpc>
              <a:buFont typeface="+mj-lt"/>
              <a:buAutoNum type="arabicPeriod"/>
            </a:pPr>
            <a:r>
              <a:rPr lang="ta-IN" dirty="0" smtClean="0"/>
              <a:t>பொருள்கள் </a:t>
            </a:r>
            <a:endParaRPr lang="en-US" dirty="0" smtClean="0"/>
          </a:p>
          <a:p>
            <a:pPr marL="514350" lvl="0" indent="-514350" algn="just">
              <a:lnSpc>
                <a:spcPct val="150000"/>
              </a:lnSpc>
              <a:buFont typeface="+mj-lt"/>
              <a:buAutoNum type="arabicPeriod"/>
            </a:pPr>
            <a:r>
              <a:rPr lang="ta-IN" dirty="0" smtClean="0"/>
              <a:t>உயிரினங்களின் உலகம் </a:t>
            </a:r>
            <a:endParaRPr lang="en-US" dirty="0" smtClean="0"/>
          </a:p>
          <a:p>
            <a:pPr marL="514350" lvl="0" indent="-514350" algn="just">
              <a:lnSpc>
                <a:spcPct val="150000"/>
              </a:lnSpc>
              <a:buFont typeface="+mj-lt"/>
              <a:buAutoNum type="arabicPeriod"/>
            </a:pPr>
            <a:r>
              <a:rPr lang="ta-IN" dirty="0" smtClean="0"/>
              <a:t>பொருள்கள் வேலை செய்யும் விதம்</a:t>
            </a:r>
            <a:endParaRPr lang="en-US" dirty="0" smtClean="0"/>
          </a:p>
          <a:p>
            <a:pPr marL="514350" lvl="0" indent="-514350" algn="just">
              <a:lnSpc>
                <a:spcPct val="150000"/>
              </a:lnSpc>
              <a:buFont typeface="+mj-lt"/>
              <a:buAutoNum type="arabicPeriod"/>
            </a:pPr>
            <a:r>
              <a:rPr lang="ta-IN" dirty="0" smtClean="0"/>
              <a:t>நகரும் பொருள்கள்</a:t>
            </a:r>
            <a:r>
              <a:rPr lang="en-IN" dirty="0" smtClean="0"/>
              <a:t>, </a:t>
            </a:r>
            <a:r>
              <a:rPr lang="ta-IN" dirty="0" smtClean="0"/>
              <a:t>மனிதர்கள் மற்றும் எண்ணங்கள் </a:t>
            </a:r>
            <a:endParaRPr lang="en-US" dirty="0" smtClean="0"/>
          </a:p>
          <a:p>
            <a:pPr marL="514350" lvl="0" indent="-514350" algn="just">
              <a:lnSpc>
                <a:spcPct val="150000"/>
              </a:lnSpc>
              <a:buFont typeface="+mj-lt"/>
              <a:buAutoNum type="arabicPeriod"/>
            </a:pPr>
            <a:r>
              <a:rPr lang="ta-IN" dirty="0" smtClean="0"/>
              <a:t>இயற்கை நிகழ்வுகள் </a:t>
            </a:r>
            <a:endParaRPr lang="en-US" dirty="0" smtClean="0"/>
          </a:p>
          <a:p>
            <a:pPr marL="514350" lvl="0" indent="-514350" algn="just">
              <a:lnSpc>
                <a:spcPct val="150000"/>
              </a:lnSpc>
              <a:buFont typeface="+mj-lt"/>
              <a:buAutoNum type="arabicPeriod"/>
            </a:pPr>
            <a:r>
              <a:rPr lang="ta-IN" dirty="0" smtClean="0"/>
              <a:t>இயற்கை வளங்கள்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7239000" cy="914400"/>
          </a:xfrm>
        </p:spPr>
        <p:txBody>
          <a:bodyPr>
            <a:normAutofit fontScale="90000"/>
          </a:bodyPr>
          <a:lstStyle/>
          <a:p>
            <a:pPr algn="ctr"/>
            <a:r>
              <a:rPr lang="en-US" sz="3200" b="1" dirty="0" smtClean="0"/>
              <a:t> </a:t>
            </a:r>
            <a:r>
              <a:rPr lang="ta-IN" sz="3200" b="1" dirty="0" smtClean="0"/>
              <a:t>வகுப்பு</a:t>
            </a:r>
            <a:r>
              <a:rPr lang="en-IN" sz="3200" b="1" dirty="0" smtClean="0"/>
              <a:t> </a:t>
            </a:r>
            <a:r>
              <a:rPr lang="en-IN" sz="3200" b="1" dirty="0" smtClean="0"/>
              <a:t>8 </a:t>
            </a:r>
            <a:br>
              <a:rPr lang="en-IN" sz="3200" b="1" dirty="0" smtClean="0"/>
            </a:br>
            <a:r>
              <a:rPr lang="ta-IN" sz="3200" b="0" dirty="0" smtClean="0"/>
              <a:t> </a:t>
            </a:r>
            <a:r>
              <a:rPr lang="ta-IN" sz="1800" b="0" dirty="0" smtClean="0"/>
              <a:t>இயல்</a:t>
            </a:r>
            <a:r>
              <a:rPr lang="en-IN" sz="1800" b="0" dirty="0" smtClean="0"/>
              <a:t> 4 : </a:t>
            </a:r>
            <a:r>
              <a:rPr lang="ta-IN" sz="1800" b="0" dirty="0" smtClean="0"/>
              <a:t>உலோகங்கள்</a:t>
            </a:r>
            <a:r>
              <a:rPr lang="en-US" sz="1800" b="0" dirty="0" smtClean="0"/>
              <a:t>  </a:t>
            </a:r>
            <a:r>
              <a:rPr lang="ta-IN" sz="1800" b="0" dirty="0" smtClean="0"/>
              <a:t>மற்றும்</a:t>
            </a:r>
            <a:r>
              <a:rPr lang="en-US" sz="1800" b="0" dirty="0" smtClean="0"/>
              <a:t> </a:t>
            </a:r>
            <a:r>
              <a:rPr lang="ta-IN" sz="1800" b="0" dirty="0" smtClean="0"/>
              <a:t>அலோகங்கள்</a:t>
            </a:r>
            <a:endParaRPr lang="en-US" sz="1800" b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295400"/>
            <a:ext cx="7620000" cy="5257800"/>
          </a:xfrm>
        </p:spPr>
        <p:txBody>
          <a:bodyPr>
            <a:normAutofit fontScale="55000" lnSpcReduction="20000"/>
          </a:bodyPr>
          <a:lstStyle/>
          <a:p>
            <a:pPr>
              <a:lnSpc>
                <a:spcPct val="170000"/>
              </a:lnSpc>
              <a:buNone/>
            </a:pPr>
            <a:r>
              <a:rPr lang="ta-IN" sz="2500" b="1" dirty="0" smtClean="0"/>
              <a:t>இன்றியமையாத கருத்துகள்</a:t>
            </a:r>
            <a:r>
              <a:rPr lang="en-IN" sz="2500" b="1" dirty="0" smtClean="0"/>
              <a:t> :</a:t>
            </a:r>
          </a:p>
          <a:p>
            <a:pPr>
              <a:lnSpc>
                <a:spcPct val="170000"/>
              </a:lnSpc>
              <a:buNone/>
            </a:pPr>
            <a:r>
              <a:rPr lang="ta-IN" sz="2500" b="1" dirty="0" smtClean="0"/>
              <a:t>உலோகம்  மற்றும் அலோகத்தின் இயற்பண்புகள்</a:t>
            </a:r>
            <a:endParaRPr lang="en-US" sz="2500" b="1" dirty="0" smtClean="0"/>
          </a:p>
          <a:p>
            <a:pPr>
              <a:lnSpc>
                <a:spcPct val="170000"/>
              </a:lnSpc>
            </a:pPr>
            <a:r>
              <a:rPr lang="ta-IN" sz="2500" b="1" dirty="0" smtClean="0"/>
              <a:t>கற்றல் </a:t>
            </a:r>
            <a:r>
              <a:rPr lang="ta-IN" sz="2500" b="1" dirty="0" smtClean="0"/>
              <a:t>விளைவுகள் </a:t>
            </a:r>
            <a:endParaRPr lang="en-US" sz="2500" dirty="0" smtClean="0"/>
          </a:p>
          <a:p>
            <a:pPr>
              <a:lnSpc>
                <a:spcPct val="170000"/>
              </a:lnSpc>
            </a:pPr>
            <a:r>
              <a:rPr lang="ta-IN" sz="2500" b="1" dirty="0" smtClean="0"/>
              <a:t>கற்போர் </a:t>
            </a:r>
            <a:endParaRPr lang="en-US" sz="2500" dirty="0" smtClean="0"/>
          </a:p>
          <a:p>
            <a:pPr lvl="0">
              <a:lnSpc>
                <a:spcPct val="170000"/>
              </a:lnSpc>
              <a:buFont typeface="Wingdings" pitchFamily="2" charset="2"/>
              <a:buChar char="Ø"/>
            </a:pPr>
            <a:r>
              <a:rPr lang="ta-IN" sz="2500" dirty="0" smtClean="0"/>
              <a:t>எளிய பரிசோதனைகளை மேற்கொள்ளல்</a:t>
            </a:r>
            <a:endParaRPr lang="en-US" sz="2500" dirty="0" smtClean="0"/>
          </a:p>
          <a:p>
            <a:pPr lvl="0">
              <a:lnSpc>
                <a:spcPct val="170000"/>
              </a:lnSpc>
              <a:buFont typeface="Wingdings" pitchFamily="2" charset="2"/>
              <a:buChar char="Ø"/>
            </a:pPr>
            <a:r>
              <a:rPr lang="ta-IN" sz="2500" dirty="0" smtClean="0"/>
              <a:t>பண்புகளின் அடிப்படையில் தனிமங்களை உலோகங்கள் மற்றும் அலோகங்கள் என வகைப்படுத்துதல்</a:t>
            </a:r>
            <a:r>
              <a:rPr lang="en-IN" sz="2500" dirty="0" smtClean="0"/>
              <a:t>. </a:t>
            </a:r>
            <a:endParaRPr lang="en-US" sz="2500" dirty="0" smtClean="0"/>
          </a:p>
          <a:p>
            <a:pPr lvl="0">
              <a:lnSpc>
                <a:spcPct val="170000"/>
              </a:lnSpc>
              <a:buFont typeface="Wingdings" pitchFamily="2" charset="2"/>
              <a:buChar char="Ø"/>
            </a:pPr>
            <a:r>
              <a:rPr lang="ta-IN" sz="2500" dirty="0" smtClean="0"/>
              <a:t>செயல்முறைகளை விளக்குதல் </a:t>
            </a:r>
            <a:endParaRPr lang="en-US" sz="2500" dirty="0" smtClean="0"/>
          </a:p>
          <a:p>
            <a:pPr lvl="0">
              <a:lnSpc>
                <a:spcPct val="170000"/>
              </a:lnSpc>
              <a:buFont typeface="Wingdings" pitchFamily="2" charset="2"/>
              <a:buChar char="Ø"/>
            </a:pPr>
            <a:r>
              <a:rPr lang="ta-IN" sz="2500" dirty="0" smtClean="0"/>
              <a:t>படம் வரைந்து பாகங்களை குறித்தல்</a:t>
            </a:r>
            <a:r>
              <a:rPr lang="en-IN" sz="2500" dirty="0" smtClean="0"/>
              <a:t>. </a:t>
            </a:r>
            <a:endParaRPr lang="en-US" sz="2500" dirty="0" smtClean="0"/>
          </a:p>
          <a:p>
            <a:pPr lvl="0">
              <a:lnSpc>
                <a:spcPct val="170000"/>
              </a:lnSpc>
              <a:buFont typeface="Wingdings" pitchFamily="2" charset="2"/>
              <a:buChar char="Ø"/>
            </a:pPr>
            <a:r>
              <a:rPr lang="ta-IN" sz="2500" dirty="0" smtClean="0"/>
              <a:t>கற்றுக் கொண்ட  அறிவியல் கருத்துகளை அன்றாட வாழ்வில் பயன்படுத்துதல் </a:t>
            </a:r>
            <a:endParaRPr lang="en-US" sz="2500" dirty="0" smtClean="0"/>
          </a:p>
          <a:p>
            <a:pPr lvl="0">
              <a:lnSpc>
                <a:spcPct val="170000"/>
              </a:lnSpc>
              <a:buFont typeface="Wingdings" pitchFamily="2" charset="2"/>
              <a:buChar char="Ø"/>
            </a:pPr>
            <a:r>
              <a:rPr lang="ta-IN" sz="2500" dirty="0" smtClean="0"/>
              <a:t>நேர்மை</a:t>
            </a:r>
            <a:r>
              <a:rPr lang="en-IN" sz="2500" dirty="0" smtClean="0"/>
              <a:t>  </a:t>
            </a:r>
            <a:r>
              <a:rPr lang="ta-IN" sz="2500" dirty="0" smtClean="0"/>
              <a:t>ஒத்துழைப்பு மற்றும் படைப்பாற்றலை வெளிப்படுத்துதல்</a:t>
            </a:r>
            <a:r>
              <a:rPr lang="en-IN" sz="2500" dirty="0" smtClean="0"/>
              <a:t>. </a:t>
            </a:r>
            <a:endParaRPr lang="en-US" sz="2500" dirty="0" smtClean="0"/>
          </a:p>
          <a:p>
            <a:pPr lvl="0">
              <a:lnSpc>
                <a:spcPct val="170000"/>
              </a:lnSpc>
              <a:buFont typeface="Wingdings" pitchFamily="2" charset="2"/>
              <a:buChar char="Ø"/>
            </a:pPr>
            <a:r>
              <a:rPr lang="ta-IN" sz="2500" dirty="0" smtClean="0"/>
              <a:t>சுற்றுப்புறத்தை தூய்மையாக வைத்திருக்க முயற்சி செய்தல்</a:t>
            </a:r>
            <a:r>
              <a:rPr lang="en-IN" sz="2500" dirty="0" smtClean="0"/>
              <a:t>. </a:t>
            </a:r>
            <a:endParaRPr lang="en-US" sz="2500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pulent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pulent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pulent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602</TotalTime>
  <Words>1796</Words>
  <Application>Microsoft Office PowerPoint</Application>
  <PresentationFormat>On-screen Show (4:3)</PresentationFormat>
  <Paragraphs>277</Paragraphs>
  <Slides>42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42</vt:i4>
      </vt:variant>
    </vt:vector>
  </HeadingPairs>
  <TitlesOfParts>
    <vt:vector size="43" baseType="lpstr">
      <vt:lpstr>Opulent</vt:lpstr>
      <vt:lpstr>கற்றல் நோக்கங்கள்</vt:lpstr>
      <vt:lpstr>அறிவியல் என்றால் என்ன?</vt:lpstr>
      <vt:lpstr>    உயர் தொடக்க நிலையில்  கலைத்திட்ட எதிர்பார்ப்புகள்    </vt:lpstr>
      <vt:lpstr>Slide 4</vt:lpstr>
      <vt:lpstr>கற்பிக்கும் முறைகள் </vt:lpstr>
      <vt:lpstr> உயர்தொடக்க நிலையில் அறிவியல் கலைத்திட்டம் </vt:lpstr>
      <vt:lpstr>உயர்தொடக்க நிலையில் அறிவியல் கலைத்திட்டம்</vt:lpstr>
      <vt:lpstr>ஒருங்கமைக்கப்பட்டுள்ள கலைத்திட்ட தலைப்புகள்</vt:lpstr>
      <vt:lpstr> வகுப்பு 8   இயல் 4 : உலோகங்கள்  மற்றும் அலோகங்கள்</vt:lpstr>
      <vt:lpstr>உங்கள் மாணவர்களை நீங்கள் தெரிந்து கொள்வதற்கான வழிமுறைகள்</vt:lpstr>
      <vt:lpstr>   இதில் இருந்து தொடங்குங்கள்</vt:lpstr>
      <vt:lpstr>Slide 12</vt:lpstr>
      <vt:lpstr>              செயல்பாடு 1 </vt:lpstr>
      <vt:lpstr>Slide 14</vt:lpstr>
      <vt:lpstr>கற்றல் விளைவுகள்  </vt:lpstr>
      <vt:lpstr>Slide 16</vt:lpstr>
      <vt:lpstr>Slide 17</vt:lpstr>
      <vt:lpstr>Slide 18</vt:lpstr>
      <vt:lpstr>      வகுப்பு 6 அத்தியாயம் : 7 தாவரங்களைப் பற்றிக் தெரிந்து கொள்ளல்</vt:lpstr>
      <vt:lpstr>கற்றல் விளைவுகள்  </vt:lpstr>
      <vt:lpstr>    செயல்பாடு 1 சுற்றுப்புறத்தை ஆய்வு செய்தல்</vt:lpstr>
      <vt:lpstr>Slide 22</vt:lpstr>
      <vt:lpstr>மதிப்பீடு</vt:lpstr>
      <vt:lpstr>அட்டவணை</vt:lpstr>
      <vt:lpstr>   கற்றல் விளைவுகள் </vt:lpstr>
      <vt:lpstr>செயல்பாடு </vt:lpstr>
      <vt:lpstr> கற்றல் விளைவு </vt:lpstr>
      <vt:lpstr> தேவைப்படும் பொருள்கள் </vt:lpstr>
      <vt:lpstr>     </vt:lpstr>
      <vt:lpstr>Slide 30</vt:lpstr>
      <vt:lpstr>   செயல்பாடு-3   ரப்பர் வளையத்தை மீட்டுதல். </vt:lpstr>
      <vt:lpstr>Slide 32</vt:lpstr>
      <vt:lpstr>ரப்பர் வளையத்தை மீட்டுதல்.</vt:lpstr>
      <vt:lpstr>திறந்த வகை வினாக்கள்  </vt:lpstr>
      <vt:lpstr>மதிப்பீடு </vt:lpstr>
      <vt:lpstr>      Fig.3: Simple electric tester </vt:lpstr>
      <vt:lpstr>கற்றல் விளைவு </vt:lpstr>
      <vt:lpstr>Slide 38</vt:lpstr>
      <vt:lpstr>Slide 39</vt:lpstr>
      <vt:lpstr>பரிந்துரைக்கப்படும் புத்தகங்கள்</vt:lpstr>
      <vt:lpstr>இணைய வளங்கள் </vt:lpstr>
      <vt:lpstr>    Thank You 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கற்றல் நோக்கங்கள்</dc:title>
  <dc:creator>prabakar</dc:creator>
  <cp:lastModifiedBy>admin</cp:lastModifiedBy>
  <cp:revision>127</cp:revision>
  <dcterms:created xsi:type="dcterms:W3CDTF">2006-08-16T00:00:00Z</dcterms:created>
  <dcterms:modified xsi:type="dcterms:W3CDTF">2019-10-04T10:53:35Z</dcterms:modified>
</cp:coreProperties>
</file>